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3"/>
  </p:sldMasterIdLst>
  <p:handoutMasterIdLst>
    <p:handoutMasterId r:id="rId60"/>
  </p:handoutMasterIdLst>
  <p:sldIdLst>
    <p:sldId id="406" r:id="rId4"/>
    <p:sldId id="411" r:id="rId5"/>
    <p:sldId id="421" r:id="rId6"/>
    <p:sldId id="295" r:id="rId7"/>
    <p:sldId id="423" r:id="rId8"/>
    <p:sldId id="425" r:id="rId9"/>
    <p:sldId id="426" r:id="rId10"/>
    <p:sldId id="428" r:id="rId11"/>
    <p:sldId id="427" r:id="rId12"/>
    <p:sldId id="416" r:id="rId13"/>
    <p:sldId id="430" r:id="rId14"/>
    <p:sldId id="431" r:id="rId15"/>
    <p:sldId id="432" r:id="rId16"/>
    <p:sldId id="415" r:id="rId17"/>
    <p:sldId id="436" r:id="rId18"/>
    <p:sldId id="472" r:id="rId19"/>
    <p:sldId id="414" r:id="rId20"/>
    <p:sldId id="438" r:id="rId21"/>
    <p:sldId id="439" r:id="rId22"/>
    <p:sldId id="440" r:id="rId23"/>
    <p:sldId id="441" r:id="rId24"/>
    <p:sldId id="442" r:id="rId25"/>
    <p:sldId id="464" r:id="rId26"/>
    <p:sldId id="465" r:id="rId27"/>
    <p:sldId id="459" r:id="rId28"/>
    <p:sldId id="458" r:id="rId29"/>
    <p:sldId id="457" r:id="rId30"/>
    <p:sldId id="456" r:id="rId31"/>
    <p:sldId id="444" r:id="rId32"/>
    <p:sldId id="476" r:id="rId33"/>
    <p:sldId id="413" r:id="rId34"/>
    <p:sldId id="446" r:id="rId35"/>
    <p:sldId id="447" r:id="rId36"/>
    <p:sldId id="448" r:id="rId37"/>
    <p:sldId id="477" r:id="rId38"/>
    <p:sldId id="463" r:id="rId39"/>
    <p:sldId id="449" r:id="rId40"/>
    <p:sldId id="460" r:id="rId41"/>
    <p:sldId id="466" r:id="rId42"/>
    <p:sldId id="467" r:id="rId43"/>
    <p:sldId id="468" r:id="rId44"/>
    <p:sldId id="412" r:id="rId45"/>
    <p:sldId id="453" r:id="rId46"/>
    <p:sldId id="454" r:id="rId47"/>
    <p:sldId id="471" r:id="rId48"/>
    <p:sldId id="469" r:id="rId49"/>
    <p:sldId id="473" r:id="rId50"/>
    <p:sldId id="474" r:id="rId51"/>
    <p:sldId id="475" r:id="rId52"/>
    <p:sldId id="470" r:id="rId53"/>
    <p:sldId id="309" r:id="rId54"/>
    <p:sldId id="408" r:id="rId55"/>
    <p:sldId id="461" r:id="rId56"/>
    <p:sldId id="409" r:id="rId57"/>
    <p:sldId id="310" r:id="rId58"/>
    <p:sldId id="311" r:id="rId59"/>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FD5"/>
    <a:srgbClr val="FBF2EF"/>
    <a:srgbClr val="5A64B2"/>
    <a:srgbClr val="515CAD"/>
    <a:srgbClr val="6738C6"/>
    <a:srgbClr val="8058D0"/>
    <a:srgbClr val="7449CB"/>
    <a:srgbClr val="754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C6359-7FC3-957B-DBC8-75F04277198D}" v="36" dt="2019-09-27T13:37:34.633"/>
    <p1510:client id="{BCD4D950-A3B4-4448-6BB6-F977CCE613E8}" v="127" dt="2019-10-01T13:16:42.449"/>
    <p1510:client id="{E5E57D10-31A1-6B41-63DD-6B8B30B3E8F4}" v="24" dt="2019-09-27T16:30:23.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p:cViewPr varScale="1">
        <p:scale>
          <a:sx n="46" d="100"/>
          <a:sy n="46" d="100"/>
        </p:scale>
        <p:origin x="480" y="42"/>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ke, Sandra     (ASD-W)" userId="S::sandra.blake@nbed.nb.ca::e78061a1-c9dd-412c-a564-8f7185ae3053" providerId="AD" clId="Web-{BCD4D950-A3B4-4448-6BB6-F977CCE613E8}"/>
    <pc:docChg chg="modSld">
      <pc:chgData name="Blake, Sandra     (ASD-W)" userId="S::sandra.blake@nbed.nb.ca::e78061a1-c9dd-412c-a564-8f7185ae3053" providerId="AD" clId="Web-{BCD4D950-A3B4-4448-6BB6-F977CCE613E8}" dt="2019-10-01T13:16:42.449" v="126" actId="20577"/>
      <pc:docMkLst>
        <pc:docMk/>
      </pc:docMkLst>
      <pc:sldChg chg="modSp">
        <pc:chgData name="Blake, Sandra     (ASD-W)" userId="S::sandra.blake@nbed.nb.ca::e78061a1-c9dd-412c-a564-8f7185ae3053" providerId="AD" clId="Web-{BCD4D950-A3B4-4448-6BB6-F977CCE613E8}" dt="2019-10-01T13:16:42.449" v="126" actId="20577"/>
        <pc:sldMkLst>
          <pc:docMk/>
          <pc:sldMk cId="0" sldId="470"/>
        </pc:sldMkLst>
        <pc:spChg chg="mod">
          <ac:chgData name="Blake, Sandra     (ASD-W)" userId="S::sandra.blake@nbed.nb.ca::e78061a1-c9dd-412c-a564-8f7185ae3053" providerId="AD" clId="Web-{BCD4D950-A3B4-4448-6BB6-F977CCE613E8}" dt="2019-10-01T13:16:42.449" v="126" actId="20577"/>
          <ac:spMkLst>
            <pc:docMk/>
            <pc:sldMk cId="0" sldId="470"/>
            <ac:spMk id="3" creationId="{1E0CAEDB-D02D-4D6B-B14D-B9048EF5794F}"/>
          </ac:spMkLst>
        </pc:spChg>
      </pc:sldChg>
      <pc:sldChg chg="modSp">
        <pc:chgData name="Blake, Sandra     (ASD-W)" userId="S::sandra.blake@nbed.nb.ca::e78061a1-c9dd-412c-a564-8f7185ae3053" providerId="AD" clId="Web-{BCD4D950-A3B4-4448-6BB6-F977CCE613E8}" dt="2019-10-01T13:14:10.198" v="1" actId="20577"/>
        <pc:sldMkLst>
          <pc:docMk/>
          <pc:sldMk cId="0" sldId="474"/>
        </pc:sldMkLst>
        <pc:spChg chg="mod">
          <ac:chgData name="Blake, Sandra     (ASD-W)" userId="S::sandra.blake@nbed.nb.ca::e78061a1-c9dd-412c-a564-8f7185ae3053" providerId="AD" clId="Web-{BCD4D950-A3B4-4448-6BB6-F977CCE613E8}" dt="2019-10-01T13:14:10.198" v="1" actId="20577"/>
          <ac:spMkLst>
            <pc:docMk/>
            <pc:sldMk cId="0" sldId="474"/>
            <ac:spMk id="54275" creationId="{2F0553FF-9C21-4DB8-B467-3FCD0298258E}"/>
          </ac:spMkLst>
        </pc:spChg>
      </pc:sldChg>
      <pc:sldChg chg="modSp">
        <pc:chgData name="Blake, Sandra     (ASD-W)" userId="S::sandra.blake@nbed.nb.ca::e78061a1-c9dd-412c-a564-8f7185ae3053" providerId="AD" clId="Web-{BCD4D950-A3B4-4448-6BB6-F977CCE613E8}" dt="2019-10-01T13:14:29.401" v="4" actId="20577"/>
        <pc:sldMkLst>
          <pc:docMk/>
          <pc:sldMk cId="0" sldId="475"/>
        </pc:sldMkLst>
        <pc:spChg chg="mod">
          <ac:chgData name="Blake, Sandra     (ASD-W)" userId="S::sandra.blake@nbed.nb.ca::e78061a1-c9dd-412c-a564-8f7185ae3053" providerId="AD" clId="Web-{BCD4D950-A3B4-4448-6BB6-F977CCE613E8}" dt="2019-10-01T13:14:29.401" v="4" actId="20577"/>
          <ac:spMkLst>
            <pc:docMk/>
            <pc:sldMk cId="0" sldId="475"/>
            <ac:spMk id="55299" creationId="{23B183E1-E494-4F9E-886B-5F5FE91E11DE}"/>
          </ac:spMkLst>
        </pc:spChg>
      </pc:sldChg>
    </pc:docChg>
  </pc:docChgLst>
  <pc:docChgLst>
    <pc:chgData name="Blake, Sandra     (ASD-W)" userId="S::sandra.blake@nbed.nb.ca::e78061a1-c9dd-412c-a564-8f7185ae3053" providerId="AD" clId="Web-{E5E57D10-31A1-6B41-63DD-6B8B30B3E8F4}"/>
    <pc:docChg chg="addSld modSld">
      <pc:chgData name="Blake, Sandra     (ASD-W)" userId="S::sandra.blake@nbed.nb.ca::e78061a1-c9dd-412c-a564-8f7185ae3053" providerId="AD" clId="Web-{E5E57D10-31A1-6B41-63DD-6B8B30B3E8F4}" dt="2019-09-27T16:30:23.308" v="23" actId="20577"/>
      <pc:docMkLst>
        <pc:docMk/>
      </pc:docMkLst>
      <pc:sldChg chg="modSp new">
        <pc:chgData name="Blake, Sandra     (ASD-W)" userId="S::sandra.blake@nbed.nb.ca::e78061a1-c9dd-412c-a564-8f7185ae3053" providerId="AD" clId="Web-{E5E57D10-31A1-6B41-63DD-6B8B30B3E8F4}" dt="2019-09-27T16:30:23.308" v="23" actId="20577"/>
        <pc:sldMkLst>
          <pc:docMk/>
          <pc:sldMk cId="2406405481" sldId="477"/>
        </pc:sldMkLst>
        <pc:spChg chg="mod">
          <ac:chgData name="Blake, Sandra     (ASD-W)" userId="S::sandra.blake@nbed.nb.ca::e78061a1-c9dd-412c-a564-8f7185ae3053" providerId="AD" clId="Web-{E5E57D10-31A1-6B41-63DD-6B8B30B3E8F4}" dt="2019-09-27T16:30:02.246" v="15" actId="20577"/>
          <ac:spMkLst>
            <pc:docMk/>
            <pc:sldMk cId="2406405481" sldId="477"/>
            <ac:spMk id="2" creationId="{3FE1AA8C-6995-4896-A9A8-3E0EC1709830}"/>
          </ac:spMkLst>
        </pc:spChg>
        <pc:spChg chg="mod">
          <ac:chgData name="Blake, Sandra     (ASD-W)" userId="S::sandra.blake@nbed.nb.ca::e78061a1-c9dd-412c-a564-8f7185ae3053" providerId="AD" clId="Web-{E5E57D10-31A1-6B41-63DD-6B8B30B3E8F4}" dt="2019-09-27T16:30:23.308" v="23" actId="20577"/>
          <ac:spMkLst>
            <pc:docMk/>
            <pc:sldMk cId="2406405481" sldId="477"/>
            <ac:spMk id="3" creationId="{987C8EBE-B51A-4206-8C18-10995408A9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A8B119-5B6F-48B6-9E0F-C242BE08D69B}"/>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55FDCE-1B7B-4089-BB82-9B4A98B6BDD9}"/>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56836C2-B7E4-4AD1-A48A-FA957D987B73}" type="datetimeFigureOut">
              <a:rPr lang="en-US"/>
              <a:pPr>
                <a:defRPr/>
              </a:pPr>
              <a:t>10/1/2019</a:t>
            </a:fld>
            <a:endParaRPr lang="en-US"/>
          </a:p>
        </p:txBody>
      </p:sp>
      <p:sp>
        <p:nvSpPr>
          <p:cNvPr id="4" name="Footer Placeholder 3">
            <a:extLst>
              <a:ext uri="{FF2B5EF4-FFF2-40B4-BE49-F238E27FC236}">
                <a16:creationId xmlns:a16="http://schemas.microsoft.com/office/drawing/2014/main" id="{DA5BFEA9-5BA2-4A23-B44B-CBD97441D1C0}"/>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F247C9E-AA6E-44B7-BFA4-8D8485AC3FEF}"/>
              </a:ext>
            </a:extLst>
          </p:cNvPr>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863B76CF-4127-4377-BC20-E5D3281E0E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9040A-1D7A-4CFE-ACE9-A241EB1E8833}"/>
              </a:ext>
            </a:extLst>
          </p:cNvPr>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226C243-DD5D-4E33-8D11-1DBFEA6080E9}"/>
              </a:ext>
            </a:extLst>
          </p:cNvPr>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ctangle 5">
            <a:extLst>
              <a:ext uri="{FF2B5EF4-FFF2-40B4-BE49-F238E27FC236}">
                <a16:creationId xmlns:a16="http://schemas.microsoft.com/office/drawing/2014/main" id="{C90BDAEB-ED3D-4656-951E-298A56136E59}"/>
              </a:ext>
            </a:extLst>
          </p:cNvPr>
          <p:cNvSpPr/>
          <p:nvPr/>
        </p:nvSpPr>
        <p:spPr>
          <a:xfrm>
            <a:off x="1087438" y="1385888"/>
            <a:ext cx="6969125" cy="4086225"/>
          </a:xfrm>
          <a:prstGeom prst="rect">
            <a:avLst/>
          </a:prstGeom>
          <a:noFill/>
          <a:ln w="6350" cap="sq" cmpd="sng" algn="ctr">
            <a:solidFill>
              <a:schemeClr val="tx1">
                <a:lumMod val="75000"/>
                <a:lumOff val="25000"/>
              </a:schemeClr>
            </a:solidFill>
            <a:prstDash val="solid"/>
            <a:miter lim="800000"/>
          </a:ln>
          <a:effectLst/>
        </p:spPr>
      </p:sp>
      <p:sp>
        <p:nvSpPr>
          <p:cNvPr id="7" name="Rectangle 6">
            <a:extLst>
              <a:ext uri="{FF2B5EF4-FFF2-40B4-BE49-F238E27FC236}">
                <a16:creationId xmlns:a16="http://schemas.microsoft.com/office/drawing/2014/main" id="{64E8A582-E154-4013-B660-37DC0E278084}"/>
              </a:ext>
            </a:extLst>
          </p:cNvPr>
          <p:cNvSpPr/>
          <p:nvPr/>
        </p:nvSpPr>
        <p:spPr>
          <a:xfrm>
            <a:off x="3794125" y="1268413"/>
            <a:ext cx="1555750" cy="639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1">
            <a:extLst>
              <a:ext uri="{FF2B5EF4-FFF2-40B4-BE49-F238E27FC236}">
                <a16:creationId xmlns:a16="http://schemas.microsoft.com/office/drawing/2014/main" id="{0F312A70-EE00-45C9-AE2F-DD250AC1D36E}"/>
              </a:ext>
            </a:extLst>
          </p:cNvPr>
          <p:cNvGrpSpPr>
            <a:grpSpLocks/>
          </p:cNvGrpSpPr>
          <p:nvPr/>
        </p:nvGrpSpPr>
        <p:grpSpPr bwMode="auto">
          <a:xfrm>
            <a:off x="3886200" y="1268413"/>
            <a:ext cx="1371600" cy="547687"/>
            <a:chOff x="5318306" y="1386268"/>
            <a:chExt cx="1567331" cy="645295"/>
          </a:xfrm>
        </p:grpSpPr>
        <p:cxnSp>
          <p:nvCxnSpPr>
            <p:cNvPr id="9" name="Straight Connector 8">
              <a:extLst>
                <a:ext uri="{FF2B5EF4-FFF2-40B4-BE49-F238E27FC236}">
                  <a16:creationId xmlns:a16="http://schemas.microsoft.com/office/drawing/2014/main" id="{CC26F351-3322-4E58-A454-9EAEDFF47149}"/>
                </a:ext>
              </a:extLst>
            </p:cNvPr>
            <p:cNvCxnSpPr/>
            <p:nvPr/>
          </p:nvCxnSpPr>
          <p:spPr>
            <a:xfrm>
              <a:off x="5318306"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6C8A08-C595-4842-90BB-F55914CE0AD9}"/>
                </a:ext>
              </a:extLst>
            </p:cNvPr>
            <p:cNvCxnSpPr/>
            <p:nvPr/>
          </p:nvCxnSpPr>
          <p:spPr>
            <a:xfrm>
              <a:off x="6885637"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538E3E-2894-43D1-AC96-0FD4F3B7376F}"/>
                </a:ext>
              </a:extLst>
            </p:cNvPr>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12" name="Date Placeholder 19">
            <a:extLst>
              <a:ext uri="{FF2B5EF4-FFF2-40B4-BE49-F238E27FC236}">
                <a16:creationId xmlns:a16="http://schemas.microsoft.com/office/drawing/2014/main" id="{85E84A6F-4770-4206-9047-D8142668F3E5}"/>
              </a:ext>
            </a:extLst>
          </p:cNvPr>
          <p:cNvSpPr>
            <a:spLocks noGrp="1"/>
          </p:cNvSpPr>
          <p:nvPr>
            <p:ph type="dt" sz="half" idx="10"/>
          </p:nvPr>
        </p:nvSpPr>
        <p:spPr>
          <a:xfrm>
            <a:off x="3932238" y="1327150"/>
            <a:ext cx="1279525" cy="457200"/>
          </a:xfrm>
        </p:spPr>
        <p:txBody>
          <a:bodyPr/>
          <a:lstStyle>
            <a:lvl1pPr algn="ctr">
              <a:defRPr sz="1100" spc="0" baseline="0">
                <a:solidFill>
                  <a:schemeClr val="tx1"/>
                </a:solidFill>
                <a:latin typeface="+mn-lt"/>
              </a:defRPr>
            </a:lvl1pPr>
          </a:lstStyle>
          <a:p>
            <a:pPr>
              <a:defRPr/>
            </a:pPr>
            <a:endParaRPr lang="en-US"/>
          </a:p>
        </p:txBody>
      </p:sp>
      <p:sp>
        <p:nvSpPr>
          <p:cNvPr id="13" name="Footer Placeholder 20">
            <a:extLst>
              <a:ext uri="{FF2B5EF4-FFF2-40B4-BE49-F238E27FC236}">
                <a16:creationId xmlns:a16="http://schemas.microsoft.com/office/drawing/2014/main" id="{36FDF1A0-9A47-4A4F-BC55-266B415D2061}"/>
              </a:ext>
            </a:extLst>
          </p:cNvPr>
          <p:cNvSpPr>
            <a:spLocks noGrp="1"/>
          </p:cNvSpPr>
          <p:nvPr>
            <p:ph type="ftr" sz="quarter" idx="11"/>
          </p:nvPr>
        </p:nvSpPr>
        <p:spPr>
          <a:xfrm>
            <a:off x="1104900" y="5211763"/>
            <a:ext cx="4429125" cy="228600"/>
          </a:xfrm>
        </p:spPr>
        <p:txBody>
          <a:bodyPr/>
          <a:lstStyle>
            <a:lvl1pPr algn="l">
              <a:defRPr sz="900">
                <a:solidFill>
                  <a:schemeClr val="tx1">
                    <a:lumMod val="75000"/>
                    <a:lumOff val="25000"/>
                  </a:schemeClr>
                </a:solidFill>
              </a:defRPr>
            </a:lvl1pPr>
          </a:lstStyle>
          <a:p>
            <a:pPr>
              <a:defRPr/>
            </a:pPr>
            <a:endParaRPr lang="en-US"/>
          </a:p>
        </p:txBody>
      </p:sp>
      <p:sp>
        <p:nvSpPr>
          <p:cNvPr id="14" name="Slide Number Placeholder 21">
            <a:extLst>
              <a:ext uri="{FF2B5EF4-FFF2-40B4-BE49-F238E27FC236}">
                <a16:creationId xmlns:a16="http://schemas.microsoft.com/office/drawing/2014/main" id="{5BB66950-2C83-4B2D-89AD-2631C51E6D81}"/>
              </a:ext>
            </a:extLst>
          </p:cNvPr>
          <p:cNvSpPr>
            <a:spLocks noGrp="1"/>
          </p:cNvSpPr>
          <p:nvPr>
            <p:ph type="sldNum" sz="quarter" idx="12"/>
          </p:nvPr>
        </p:nvSpPr>
        <p:spPr>
          <a:xfrm>
            <a:off x="6454775" y="5211763"/>
            <a:ext cx="1584325" cy="228600"/>
          </a:xfrm>
        </p:spPr>
        <p:txBody>
          <a:bodyPr/>
          <a:lstStyle>
            <a:lvl1pPr>
              <a:defRPr smtClean="0">
                <a:solidFill>
                  <a:schemeClr val="tx1">
                    <a:lumMod val="75000"/>
                    <a:lumOff val="25000"/>
                  </a:schemeClr>
                </a:solidFill>
              </a:defRPr>
            </a:lvl1pPr>
          </a:lstStyle>
          <a:p>
            <a:pPr>
              <a:defRPr/>
            </a:pPr>
            <a:fld id="{BF0C8C23-621B-4081-8D93-76C2A0F5E22A}" type="slidenum">
              <a:rPr lang="en-US" altLang="en-US"/>
              <a:pPr>
                <a:defRPr/>
              </a:pPr>
              <a:t>‹#›</a:t>
            </a:fld>
            <a:endParaRPr lang="en-US" altLang="en-US"/>
          </a:p>
        </p:txBody>
      </p:sp>
    </p:spTree>
    <p:extLst>
      <p:ext uri="{BB962C8B-B14F-4D97-AF65-F5344CB8AC3E}">
        <p14:creationId xmlns:p14="http://schemas.microsoft.com/office/powerpoint/2010/main" val="3300802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CB01CC-D3AB-4E14-A55A-EAB0CAF485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19E9AD-E46F-499E-981E-41F1BF49D8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5D6E4B-9AAD-46E9-8FAC-1763F35D6F21}"/>
              </a:ext>
            </a:extLst>
          </p:cNvPr>
          <p:cNvSpPr>
            <a:spLocks noGrp="1"/>
          </p:cNvSpPr>
          <p:nvPr>
            <p:ph type="sldNum" sz="quarter" idx="12"/>
          </p:nvPr>
        </p:nvSpPr>
        <p:spPr/>
        <p:txBody>
          <a:bodyPr/>
          <a:lstStyle>
            <a:lvl1pPr>
              <a:defRPr/>
            </a:lvl1pPr>
          </a:lstStyle>
          <a:p>
            <a:pPr>
              <a:defRPr/>
            </a:pPr>
            <a:fld id="{87B549EF-B09C-4FC8-A00D-641F4AF88ED4}" type="slidenum">
              <a:rPr lang="en-US" altLang="en-US"/>
              <a:pPr>
                <a:defRPr/>
              </a:pPr>
              <a:t>‹#›</a:t>
            </a:fld>
            <a:endParaRPr lang="en-US" altLang="en-US"/>
          </a:p>
        </p:txBody>
      </p:sp>
    </p:spTree>
    <p:extLst>
      <p:ext uri="{BB962C8B-B14F-4D97-AF65-F5344CB8AC3E}">
        <p14:creationId xmlns:p14="http://schemas.microsoft.com/office/powerpoint/2010/main" val="57220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437B93-8968-405E-AB42-992F2760A7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4CB5E50-4F25-4590-83DF-4537D374D1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187201-FBEC-4E3E-8102-48F46186BE62}"/>
              </a:ext>
            </a:extLst>
          </p:cNvPr>
          <p:cNvSpPr>
            <a:spLocks noGrp="1"/>
          </p:cNvSpPr>
          <p:nvPr>
            <p:ph type="sldNum" sz="quarter" idx="12"/>
          </p:nvPr>
        </p:nvSpPr>
        <p:spPr/>
        <p:txBody>
          <a:bodyPr/>
          <a:lstStyle>
            <a:lvl1pPr>
              <a:defRPr/>
            </a:lvl1pPr>
          </a:lstStyle>
          <a:p>
            <a:pPr>
              <a:defRPr/>
            </a:pPr>
            <a:fld id="{53581E98-430C-4CB0-9CCD-46EEDDF6A0DB}" type="slidenum">
              <a:rPr lang="en-US" altLang="en-US"/>
              <a:pPr>
                <a:defRPr/>
              </a:pPr>
              <a:t>‹#›</a:t>
            </a:fld>
            <a:endParaRPr lang="en-US" altLang="en-US"/>
          </a:p>
        </p:txBody>
      </p:sp>
    </p:spTree>
    <p:extLst>
      <p:ext uri="{BB962C8B-B14F-4D97-AF65-F5344CB8AC3E}">
        <p14:creationId xmlns:p14="http://schemas.microsoft.com/office/powerpoint/2010/main" val="8885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8117F8-91E6-4858-B916-F0712CD244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BFC4FF0-3FD5-40F6-8C08-66B6D346A6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061B69-3EB9-4AC3-99D8-3384E554B467}"/>
              </a:ext>
            </a:extLst>
          </p:cNvPr>
          <p:cNvSpPr>
            <a:spLocks noGrp="1"/>
          </p:cNvSpPr>
          <p:nvPr>
            <p:ph type="sldNum" sz="quarter" idx="12"/>
          </p:nvPr>
        </p:nvSpPr>
        <p:spPr/>
        <p:txBody>
          <a:bodyPr/>
          <a:lstStyle>
            <a:lvl1pPr>
              <a:defRPr/>
            </a:lvl1pPr>
          </a:lstStyle>
          <a:p>
            <a:pPr>
              <a:defRPr/>
            </a:pPr>
            <a:fld id="{379ED624-4B47-4C21-936E-74DF286368AB}" type="slidenum">
              <a:rPr lang="en-US" altLang="en-US"/>
              <a:pPr>
                <a:defRPr/>
              </a:pPr>
              <a:t>‹#›</a:t>
            </a:fld>
            <a:endParaRPr lang="en-US" altLang="en-US"/>
          </a:p>
        </p:txBody>
      </p:sp>
    </p:spTree>
    <p:extLst>
      <p:ext uri="{BB962C8B-B14F-4D97-AF65-F5344CB8AC3E}">
        <p14:creationId xmlns:p14="http://schemas.microsoft.com/office/powerpoint/2010/main" val="302142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EA898D-A05C-46E5-A223-7D7B2F770620}"/>
              </a:ext>
            </a:extLst>
          </p:cNvPr>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7D631E5-0342-472D-AE46-F12BA07C9E3A}"/>
              </a:ext>
            </a:extLst>
          </p:cNvPr>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ctangle 5">
            <a:extLst>
              <a:ext uri="{FF2B5EF4-FFF2-40B4-BE49-F238E27FC236}">
                <a16:creationId xmlns:a16="http://schemas.microsoft.com/office/drawing/2014/main" id="{954747DD-E746-4BF5-83C8-CFC826674F9D}"/>
              </a:ext>
            </a:extLst>
          </p:cNvPr>
          <p:cNvSpPr/>
          <p:nvPr/>
        </p:nvSpPr>
        <p:spPr>
          <a:xfrm>
            <a:off x="1087438" y="1385888"/>
            <a:ext cx="6969125" cy="4086225"/>
          </a:xfrm>
          <a:prstGeom prst="rect">
            <a:avLst/>
          </a:prstGeom>
          <a:noFill/>
          <a:ln w="6350" cap="sq" cmpd="sng" algn="ctr">
            <a:solidFill>
              <a:schemeClr val="tx1">
                <a:lumMod val="75000"/>
                <a:lumOff val="25000"/>
              </a:schemeClr>
            </a:solidFill>
            <a:prstDash val="solid"/>
            <a:miter lim="800000"/>
          </a:ln>
          <a:effectLst/>
        </p:spPr>
      </p:sp>
      <p:sp>
        <p:nvSpPr>
          <p:cNvPr id="7" name="Rectangle 6">
            <a:extLst>
              <a:ext uri="{FF2B5EF4-FFF2-40B4-BE49-F238E27FC236}">
                <a16:creationId xmlns:a16="http://schemas.microsoft.com/office/drawing/2014/main" id="{AA3BBD03-D572-451E-8DF2-4BE9FBE4CA53}"/>
              </a:ext>
            </a:extLst>
          </p:cNvPr>
          <p:cNvSpPr/>
          <p:nvPr/>
        </p:nvSpPr>
        <p:spPr>
          <a:xfrm>
            <a:off x="3794125" y="1268413"/>
            <a:ext cx="1555750" cy="639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1">
            <a:extLst>
              <a:ext uri="{FF2B5EF4-FFF2-40B4-BE49-F238E27FC236}">
                <a16:creationId xmlns:a16="http://schemas.microsoft.com/office/drawing/2014/main" id="{7722AF67-3BFF-4587-8B82-DB141AAE6F11}"/>
              </a:ext>
            </a:extLst>
          </p:cNvPr>
          <p:cNvGrpSpPr>
            <a:grpSpLocks/>
          </p:cNvGrpSpPr>
          <p:nvPr/>
        </p:nvGrpSpPr>
        <p:grpSpPr bwMode="auto">
          <a:xfrm>
            <a:off x="3886200" y="1268413"/>
            <a:ext cx="1371600" cy="547687"/>
            <a:chOff x="5318306" y="1386268"/>
            <a:chExt cx="1567331" cy="645295"/>
          </a:xfrm>
        </p:grpSpPr>
        <p:cxnSp>
          <p:nvCxnSpPr>
            <p:cNvPr id="9" name="Straight Connector 8">
              <a:extLst>
                <a:ext uri="{FF2B5EF4-FFF2-40B4-BE49-F238E27FC236}">
                  <a16:creationId xmlns:a16="http://schemas.microsoft.com/office/drawing/2014/main" id="{BA65769B-A588-45C5-8C08-09CB73D5E583}"/>
                </a:ext>
              </a:extLst>
            </p:cNvPr>
            <p:cNvCxnSpPr/>
            <p:nvPr/>
          </p:nvCxnSpPr>
          <p:spPr>
            <a:xfrm>
              <a:off x="5318306"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78A2F3-478F-4DD7-AD81-CD9BF455896C}"/>
                </a:ext>
              </a:extLst>
            </p:cNvPr>
            <p:cNvCxnSpPr/>
            <p:nvPr/>
          </p:nvCxnSpPr>
          <p:spPr>
            <a:xfrm>
              <a:off x="6885637"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D2D8BD-8489-4BA2-89C3-15EFA129A6AF}"/>
                </a:ext>
              </a:extLst>
            </p:cNvPr>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Date Placeholder 3">
            <a:extLst>
              <a:ext uri="{FF2B5EF4-FFF2-40B4-BE49-F238E27FC236}">
                <a16:creationId xmlns:a16="http://schemas.microsoft.com/office/drawing/2014/main" id="{572ABC21-392C-41A7-8026-8B67683B089D}"/>
              </a:ext>
            </a:extLst>
          </p:cNvPr>
          <p:cNvSpPr>
            <a:spLocks noGrp="1"/>
          </p:cNvSpPr>
          <p:nvPr>
            <p:ph type="dt" sz="half" idx="10"/>
          </p:nvPr>
        </p:nvSpPr>
        <p:spPr>
          <a:xfrm>
            <a:off x="3932238" y="1325563"/>
            <a:ext cx="1279525" cy="457200"/>
          </a:xfrm>
        </p:spPr>
        <p:txBody>
          <a:bodyPr/>
          <a:lstStyle>
            <a:lvl1pPr algn="ctr">
              <a:defRPr lang="en-US" sz="1100" kern="1200" spc="0" baseline="0">
                <a:solidFill>
                  <a:schemeClr val="tx1"/>
                </a:solidFill>
                <a:latin typeface="+mn-lt"/>
                <a:ea typeface="+mn-ea"/>
                <a:cs typeface="+mn-cs"/>
              </a:defRPr>
            </a:lvl1pPr>
          </a:lstStyle>
          <a:p>
            <a:pPr>
              <a:defRPr/>
            </a:pPr>
            <a:endParaRPr/>
          </a:p>
        </p:txBody>
      </p:sp>
      <p:sp>
        <p:nvSpPr>
          <p:cNvPr id="13" name="Footer Placeholder 4">
            <a:extLst>
              <a:ext uri="{FF2B5EF4-FFF2-40B4-BE49-F238E27FC236}">
                <a16:creationId xmlns:a16="http://schemas.microsoft.com/office/drawing/2014/main" id="{9E365A94-1385-4736-899B-9A7B85AB643A}"/>
              </a:ext>
            </a:extLst>
          </p:cNvPr>
          <p:cNvSpPr>
            <a:spLocks noGrp="1"/>
          </p:cNvSpPr>
          <p:nvPr>
            <p:ph type="ftr" sz="quarter" idx="11"/>
          </p:nvPr>
        </p:nvSpPr>
        <p:spPr>
          <a:xfrm>
            <a:off x="1104900" y="5211763"/>
            <a:ext cx="4430713" cy="228600"/>
          </a:xfrm>
        </p:spPr>
        <p:txBody>
          <a:bodyPr/>
          <a:lstStyle>
            <a:lvl1pPr algn="l">
              <a:defRPr/>
            </a:lvl1pPr>
          </a:lstStyle>
          <a:p>
            <a:pPr>
              <a:defRPr/>
            </a:pPr>
            <a:endParaRPr lang="en-US"/>
          </a:p>
        </p:txBody>
      </p:sp>
      <p:sp>
        <p:nvSpPr>
          <p:cNvPr id="14" name="Slide Number Placeholder 5">
            <a:extLst>
              <a:ext uri="{FF2B5EF4-FFF2-40B4-BE49-F238E27FC236}">
                <a16:creationId xmlns:a16="http://schemas.microsoft.com/office/drawing/2014/main" id="{A87A4047-8E12-407B-82A3-8680E90C4A66}"/>
              </a:ext>
            </a:extLst>
          </p:cNvPr>
          <p:cNvSpPr>
            <a:spLocks noGrp="1"/>
          </p:cNvSpPr>
          <p:nvPr>
            <p:ph type="sldNum" sz="quarter" idx="12"/>
          </p:nvPr>
        </p:nvSpPr>
        <p:spPr>
          <a:xfrm>
            <a:off x="6453188" y="5211763"/>
            <a:ext cx="1584325" cy="228600"/>
          </a:xfrm>
        </p:spPr>
        <p:txBody>
          <a:bodyPr/>
          <a:lstStyle>
            <a:lvl1pPr>
              <a:defRPr/>
            </a:lvl1pPr>
          </a:lstStyle>
          <a:p>
            <a:pPr>
              <a:defRPr/>
            </a:pPr>
            <a:fld id="{664FEAF9-631B-4F66-AA5F-03DEFDD5B1AB}" type="slidenum">
              <a:rPr lang="en-US" altLang="en-US"/>
              <a:pPr>
                <a:defRPr/>
              </a:pPr>
              <a:t>‹#›</a:t>
            </a:fld>
            <a:endParaRPr lang="en-US" altLang="en-US"/>
          </a:p>
        </p:txBody>
      </p:sp>
    </p:spTree>
    <p:extLst>
      <p:ext uri="{BB962C8B-B14F-4D97-AF65-F5344CB8AC3E}">
        <p14:creationId xmlns:p14="http://schemas.microsoft.com/office/powerpoint/2010/main" val="5676948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F6A9EAA-DB23-4435-81DE-1AA4CE0EAD3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8ADC27D-AB93-4422-A749-9AC6454648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0EC13B-45B8-457A-B7F4-555AB8733FD8}"/>
              </a:ext>
            </a:extLst>
          </p:cNvPr>
          <p:cNvSpPr>
            <a:spLocks noGrp="1"/>
          </p:cNvSpPr>
          <p:nvPr>
            <p:ph type="sldNum" sz="quarter" idx="12"/>
          </p:nvPr>
        </p:nvSpPr>
        <p:spPr/>
        <p:txBody>
          <a:bodyPr/>
          <a:lstStyle>
            <a:lvl1pPr>
              <a:defRPr/>
            </a:lvl1pPr>
          </a:lstStyle>
          <a:p>
            <a:pPr>
              <a:defRPr/>
            </a:pPr>
            <a:fld id="{916704E8-70BC-4596-91D2-F6E9391D4116}" type="slidenum">
              <a:rPr lang="en-US" altLang="en-US"/>
              <a:pPr>
                <a:defRPr/>
              </a:pPr>
              <a:t>‹#›</a:t>
            </a:fld>
            <a:endParaRPr lang="en-US" altLang="en-US"/>
          </a:p>
        </p:txBody>
      </p:sp>
    </p:spTree>
    <p:extLst>
      <p:ext uri="{BB962C8B-B14F-4D97-AF65-F5344CB8AC3E}">
        <p14:creationId xmlns:p14="http://schemas.microsoft.com/office/powerpoint/2010/main" val="345903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24F9DD9-F53D-4036-A34F-1FA98768FF6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33DE0E0-0920-47AD-8BEC-94DFC20A48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AC633A-3F86-4A39-842F-D28313B4C36C}"/>
              </a:ext>
            </a:extLst>
          </p:cNvPr>
          <p:cNvSpPr>
            <a:spLocks noGrp="1"/>
          </p:cNvSpPr>
          <p:nvPr>
            <p:ph type="sldNum" sz="quarter" idx="12"/>
          </p:nvPr>
        </p:nvSpPr>
        <p:spPr/>
        <p:txBody>
          <a:bodyPr/>
          <a:lstStyle>
            <a:lvl1pPr>
              <a:defRPr/>
            </a:lvl1pPr>
          </a:lstStyle>
          <a:p>
            <a:pPr>
              <a:defRPr/>
            </a:pPr>
            <a:fld id="{99459335-66F3-49C0-A89C-9DC0D24C6EA2}" type="slidenum">
              <a:rPr lang="en-US" altLang="en-US"/>
              <a:pPr>
                <a:defRPr/>
              </a:pPr>
              <a:t>‹#›</a:t>
            </a:fld>
            <a:endParaRPr lang="en-US" altLang="en-US"/>
          </a:p>
        </p:txBody>
      </p:sp>
    </p:spTree>
    <p:extLst>
      <p:ext uri="{BB962C8B-B14F-4D97-AF65-F5344CB8AC3E}">
        <p14:creationId xmlns:p14="http://schemas.microsoft.com/office/powerpoint/2010/main" val="293564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88969B0-9E81-4BC1-AC16-F911F84FCE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735A811-0C3E-477F-958F-AB5E167C9D6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460FBBF-FDEB-49ED-8C84-7E3DFCA729A1}"/>
              </a:ext>
            </a:extLst>
          </p:cNvPr>
          <p:cNvSpPr>
            <a:spLocks noGrp="1"/>
          </p:cNvSpPr>
          <p:nvPr>
            <p:ph type="sldNum" sz="quarter" idx="12"/>
          </p:nvPr>
        </p:nvSpPr>
        <p:spPr/>
        <p:txBody>
          <a:bodyPr/>
          <a:lstStyle>
            <a:lvl1pPr>
              <a:defRPr/>
            </a:lvl1pPr>
          </a:lstStyle>
          <a:p>
            <a:pPr>
              <a:defRPr/>
            </a:pPr>
            <a:fld id="{8585CCCB-F30E-4428-AEE5-4FE44DB286A4}" type="slidenum">
              <a:rPr lang="en-US" altLang="en-US"/>
              <a:pPr>
                <a:defRPr/>
              </a:pPr>
              <a:t>‹#›</a:t>
            </a:fld>
            <a:endParaRPr lang="en-US" altLang="en-US"/>
          </a:p>
        </p:txBody>
      </p:sp>
    </p:spTree>
    <p:extLst>
      <p:ext uri="{BB962C8B-B14F-4D97-AF65-F5344CB8AC3E}">
        <p14:creationId xmlns:p14="http://schemas.microsoft.com/office/powerpoint/2010/main" val="193831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FDA453-EF85-4145-B309-843B06CFAAE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D6BD84E-6D6E-4483-A291-0C5D276D7C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F51391-657E-427D-9F77-F427016F9ABB}"/>
              </a:ext>
            </a:extLst>
          </p:cNvPr>
          <p:cNvSpPr>
            <a:spLocks noGrp="1"/>
          </p:cNvSpPr>
          <p:nvPr>
            <p:ph type="sldNum" sz="quarter" idx="12"/>
          </p:nvPr>
        </p:nvSpPr>
        <p:spPr/>
        <p:txBody>
          <a:bodyPr/>
          <a:lstStyle>
            <a:lvl1pPr>
              <a:defRPr/>
            </a:lvl1pPr>
          </a:lstStyle>
          <a:p>
            <a:pPr>
              <a:defRPr/>
            </a:pPr>
            <a:fld id="{DF842761-E84F-475F-8C6A-93D500F1D5C1}" type="slidenum">
              <a:rPr lang="en-US" altLang="en-US"/>
              <a:pPr>
                <a:defRPr/>
              </a:pPr>
              <a:t>‹#›</a:t>
            </a:fld>
            <a:endParaRPr lang="en-US" altLang="en-US"/>
          </a:p>
        </p:txBody>
      </p:sp>
    </p:spTree>
    <p:extLst>
      <p:ext uri="{BB962C8B-B14F-4D97-AF65-F5344CB8AC3E}">
        <p14:creationId xmlns:p14="http://schemas.microsoft.com/office/powerpoint/2010/main" val="140047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480B66-82FF-40CF-9949-3C57CB628954}"/>
              </a:ext>
            </a:extLst>
          </p:cNvPr>
          <p:cNvSpPr/>
          <p:nvPr/>
        </p:nvSpPr>
        <p:spPr>
          <a:xfrm>
            <a:off x="184150" y="173038"/>
            <a:ext cx="6399213" cy="6511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0FE7CEB-53BC-483F-AB94-1FBDC4E49336}"/>
              </a:ext>
            </a:extLst>
          </p:cNvPr>
          <p:cNvSpPr/>
          <p:nvPr/>
        </p:nvSpPr>
        <p:spPr>
          <a:xfrm>
            <a:off x="6765925" y="173038"/>
            <a:ext cx="2193925" cy="651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1721804C-C85B-41C0-817E-2D042F1C07EB}"/>
              </a:ext>
            </a:extLst>
          </p:cNvPr>
          <p:cNvSpPr/>
          <p:nvPr/>
        </p:nvSpPr>
        <p:spPr>
          <a:xfrm>
            <a:off x="6867525" y="274638"/>
            <a:ext cx="1989138" cy="6308725"/>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22106912-C4A6-4BAF-9056-C4F463B22353}"/>
              </a:ext>
            </a:extLst>
          </p:cNvPr>
          <p:cNvSpPr>
            <a:spLocks noGrp="1"/>
          </p:cNvSpPr>
          <p:nvPr>
            <p:ph type="dt" sz="half" idx="10"/>
          </p:nvPr>
        </p:nvSpPr>
        <p:spPr/>
        <p:txBody>
          <a:bodyPr/>
          <a:lstStyle>
            <a:lvl1pPr>
              <a:defRPr/>
            </a:lvl1pPr>
          </a:lstStyle>
          <a:p>
            <a:pPr>
              <a:defRPr/>
            </a:pPr>
            <a:endParaRPr lang="en-US"/>
          </a:p>
        </p:txBody>
      </p:sp>
      <p:sp>
        <p:nvSpPr>
          <p:cNvPr id="9" name="Footer Placeholder 8">
            <a:extLst>
              <a:ext uri="{FF2B5EF4-FFF2-40B4-BE49-F238E27FC236}">
                <a16:creationId xmlns:a16="http://schemas.microsoft.com/office/drawing/2014/main" id="{BF67FD52-2C75-498E-B837-849BA24AEE89}"/>
              </a:ext>
            </a:extLst>
          </p:cNvPr>
          <p:cNvSpPr>
            <a:spLocks noGrp="1"/>
          </p:cNvSpPr>
          <p:nvPr>
            <p:ph type="ftr" sz="quarter" idx="11"/>
          </p:nvPr>
        </p:nvSpPr>
        <p:spPr/>
        <p:txBody>
          <a:bodyPr/>
          <a:lstStyle>
            <a:lvl1pPr algn="r">
              <a:defRPr/>
            </a:lvl1pPr>
          </a:lstStyle>
          <a:p>
            <a:pPr>
              <a:defRPr/>
            </a:pPr>
            <a:endParaRPr lang="en-US"/>
          </a:p>
        </p:txBody>
      </p:sp>
      <p:sp>
        <p:nvSpPr>
          <p:cNvPr id="10" name="Slide Number Placeholder 10">
            <a:extLst>
              <a:ext uri="{FF2B5EF4-FFF2-40B4-BE49-F238E27FC236}">
                <a16:creationId xmlns:a16="http://schemas.microsoft.com/office/drawing/2014/main" id="{D299D916-17AE-4442-9740-12098FD92D28}"/>
              </a:ext>
            </a:extLst>
          </p:cNvPr>
          <p:cNvSpPr>
            <a:spLocks noGrp="1"/>
          </p:cNvSpPr>
          <p:nvPr>
            <p:ph type="sldNum" sz="quarter" idx="12"/>
          </p:nvPr>
        </p:nvSpPr>
        <p:spPr>
          <a:xfrm>
            <a:off x="7794625" y="6310313"/>
            <a:ext cx="1098550" cy="274637"/>
          </a:xfrm>
        </p:spPr>
        <p:txBody>
          <a:bodyPr/>
          <a:lstStyle>
            <a:lvl1pPr>
              <a:defRPr smtClean="0">
                <a:solidFill>
                  <a:srgbClr val="FFFFFF"/>
                </a:solidFill>
              </a:defRPr>
            </a:lvl1pPr>
          </a:lstStyle>
          <a:p>
            <a:pPr>
              <a:defRPr/>
            </a:pPr>
            <a:fld id="{9CF5F305-0885-479E-B975-E02F3BA2382E}" type="slidenum">
              <a:rPr lang="en-US" altLang="en-US"/>
              <a:pPr>
                <a:defRPr/>
              </a:pPr>
              <a:t>‹#›</a:t>
            </a:fld>
            <a:endParaRPr lang="en-US" altLang="en-US"/>
          </a:p>
        </p:txBody>
      </p:sp>
    </p:spTree>
    <p:extLst>
      <p:ext uri="{BB962C8B-B14F-4D97-AF65-F5344CB8AC3E}">
        <p14:creationId xmlns:p14="http://schemas.microsoft.com/office/powerpoint/2010/main" val="365897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FC5D30-772E-49B6-81D3-F4B1478A2F17}"/>
              </a:ext>
            </a:extLst>
          </p:cNvPr>
          <p:cNvSpPr/>
          <p:nvPr/>
        </p:nvSpPr>
        <p:spPr>
          <a:xfrm>
            <a:off x="6765925" y="173038"/>
            <a:ext cx="2193925" cy="651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DD313E4-3399-467F-981D-91F9E9C38879}"/>
              </a:ext>
            </a:extLst>
          </p:cNvPr>
          <p:cNvSpPr/>
          <p:nvPr/>
        </p:nvSpPr>
        <p:spPr>
          <a:xfrm>
            <a:off x="6867525" y="274638"/>
            <a:ext cx="1989138" cy="6308725"/>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8C250D1D-A87E-4F37-8AFD-36E1CDC8F8CC}"/>
              </a:ext>
            </a:extLst>
          </p:cNvPr>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US"/>
          </a:p>
        </p:txBody>
      </p:sp>
      <p:sp>
        <p:nvSpPr>
          <p:cNvPr id="8" name="Footer Placeholder 5">
            <a:extLst>
              <a:ext uri="{FF2B5EF4-FFF2-40B4-BE49-F238E27FC236}">
                <a16:creationId xmlns:a16="http://schemas.microsoft.com/office/drawing/2014/main" id="{9B99A8BD-3C1C-4265-93D2-26BBCC4D3A85}"/>
              </a:ext>
            </a:extLst>
          </p:cNvPr>
          <p:cNvSpPr>
            <a:spLocks noGrp="1"/>
          </p:cNvSpPr>
          <p:nvPr>
            <p:ph type="ftr" sz="quarter" idx="11"/>
          </p:nvPr>
        </p:nvSpPr>
        <p:spPr/>
        <p:txBody>
          <a:bodyPr/>
          <a:lstStyle>
            <a:lvl1pPr marL="0" algn="r" defTabSz="914400" rtl="0" eaLnBrk="1" latinLnBrk="0" hangingPunct="1">
              <a:defRPr lang="en-US" sz="900" kern="120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a:p>
        </p:txBody>
      </p:sp>
      <p:sp>
        <p:nvSpPr>
          <p:cNvPr id="9" name="Slide Number Placeholder 6">
            <a:extLst>
              <a:ext uri="{FF2B5EF4-FFF2-40B4-BE49-F238E27FC236}">
                <a16:creationId xmlns:a16="http://schemas.microsoft.com/office/drawing/2014/main" id="{E16B36AF-DCBF-4FC6-BEB4-6C3C4D1B584A}"/>
              </a:ext>
            </a:extLst>
          </p:cNvPr>
          <p:cNvSpPr>
            <a:spLocks noGrp="1"/>
          </p:cNvSpPr>
          <p:nvPr>
            <p:ph type="sldNum" sz="quarter" idx="12"/>
          </p:nvPr>
        </p:nvSpPr>
        <p:spPr>
          <a:xfrm>
            <a:off x="7797800" y="6308725"/>
            <a:ext cx="1096963" cy="274638"/>
          </a:xfrm>
        </p:spPr>
        <p:txBody>
          <a:bodyPr/>
          <a:lstStyle>
            <a:lvl1pPr>
              <a:defRPr smtClean="0">
                <a:solidFill>
                  <a:srgbClr val="FFFFFF"/>
                </a:solidFill>
              </a:defRPr>
            </a:lvl1pPr>
          </a:lstStyle>
          <a:p>
            <a:pPr>
              <a:defRPr/>
            </a:pPr>
            <a:fld id="{5065D2A7-4F7B-4F33-BF7C-4B4BA493228C}" type="slidenum">
              <a:rPr lang="en-US" altLang="en-US"/>
              <a:pPr>
                <a:defRPr/>
              </a:pPr>
              <a:t>‹#›</a:t>
            </a:fld>
            <a:endParaRPr lang="en-US" altLang="en-US"/>
          </a:p>
        </p:txBody>
      </p:sp>
    </p:spTree>
    <p:extLst>
      <p:ext uri="{BB962C8B-B14F-4D97-AF65-F5344CB8AC3E}">
        <p14:creationId xmlns:p14="http://schemas.microsoft.com/office/powerpoint/2010/main" val="104678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A46D9-ECDE-4E8E-9623-15EE8FF6563C}"/>
              </a:ext>
            </a:extLst>
          </p:cNvPr>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1029" name="Title Placeholder 1">
            <a:extLst>
              <a:ext uri="{FF2B5EF4-FFF2-40B4-BE49-F238E27FC236}">
                <a16:creationId xmlns:a16="http://schemas.microsoft.com/office/drawing/2014/main" id="{40F981B4-E34A-4EFC-9FF7-6F2B2EFCA2F4}"/>
              </a:ext>
            </a:extLst>
          </p:cNvPr>
          <p:cNvSpPr>
            <a:spLocks noGrp="1"/>
          </p:cNvSpPr>
          <p:nvPr>
            <p:ph type="title"/>
          </p:nvPr>
        </p:nvSpPr>
        <p:spPr bwMode="auto">
          <a:xfrm>
            <a:off x="731838" y="642938"/>
            <a:ext cx="76803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9FAC253F-C8EA-4A7C-93CA-CF22833BB462}"/>
              </a:ext>
            </a:extLst>
          </p:cNvPr>
          <p:cNvSpPr>
            <a:spLocks noGrp="1"/>
          </p:cNvSpPr>
          <p:nvPr>
            <p:ph type="body" idx="1"/>
          </p:nvPr>
        </p:nvSpPr>
        <p:spPr bwMode="auto">
          <a:xfrm>
            <a:off x="731838" y="2103438"/>
            <a:ext cx="768032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702481-F4BD-4A98-B5F1-5513386DCD67}"/>
              </a:ext>
            </a:extLst>
          </p:cNvPr>
          <p:cNvSpPr>
            <a:spLocks noGrp="1"/>
          </p:cNvSpPr>
          <p:nvPr>
            <p:ph type="dt" sz="half" idx="2"/>
          </p:nvPr>
        </p:nvSpPr>
        <p:spPr>
          <a:xfrm>
            <a:off x="234950" y="6308725"/>
            <a:ext cx="2057400" cy="274638"/>
          </a:xfrm>
          <a:prstGeom prst="rect">
            <a:avLst/>
          </a:prstGeom>
        </p:spPr>
        <p:txBody>
          <a:bodyPr vert="horz" lIns="91440" tIns="45720" rIns="91440" bIns="45720" rtlCol="0" anchor="b"/>
          <a:lstStyle>
            <a:lvl1pPr algn="l" eaLnBrk="1" fontAlgn="auto" hangingPunct="1">
              <a:spcBef>
                <a:spcPts val="0"/>
              </a:spcBef>
              <a:spcAft>
                <a:spcPts val="0"/>
              </a:spcAft>
              <a:defRPr sz="900">
                <a:solidFill>
                  <a:schemeClr val="tx1">
                    <a:lumMod val="75000"/>
                    <a:lumOff val="2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4F01777-2C95-476B-94E1-6AC4DEF85653}"/>
              </a:ext>
            </a:extLst>
          </p:cNvPr>
          <p:cNvSpPr>
            <a:spLocks noGrp="1"/>
          </p:cNvSpPr>
          <p:nvPr>
            <p:ph type="ftr" sz="quarter" idx="3"/>
          </p:nvPr>
        </p:nvSpPr>
        <p:spPr>
          <a:xfrm>
            <a:off x="2597150" y="6308725"/>
            <a:ext cx="3949700" cy="274638"/>
          </a:xfrm>
          <a:prstGeom prst="rect">
            <a:avLst/>
          </a:prstGeom>
        </p:spPr>
        <p:txBody>
          <a:bodyPr vert="horz" lIns="91440" tIns="45720" rIns="91440" bIns="45720" rtlCol="0" anchor="b"/>
          <a:lstStyle>
            <a:lvl1pPr algn="ctr" eaLnBrk="1" fontAlgn="auto" hangingPunct="1">
              <a:spcBef>
                <a:spcPts val="0"/>
              </a:spcBef>
              <a:spcAft>
                <a:spcPts val="0"/>
              </a:spcAft>
              <a:defRPr sz="900">
                <a:solidFill>
                  <a:schemeClr val="tx1">
                    <a:lumMod val="75000"/>
                    <a:lumOff val="2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D42C448-D30D-4BA4-A0F6-19B8AAE639A4}"/>
              </a:ext>
            </a:extLst>
          </p:cNvPr>
          <p:cNvSpPr>
            <a:spLocks noGrp="1"/>
          </p:cNvSpPr>
          <p:nvPr>
            <p:ph type="sldNum" sz="quarter" idx="4"/>
          </p:nvPr>
        </p:nvSpPr>
        <p:spPr>
          <a:xfrm>
            <a:off x="7823200" y="6308725"/>
            <a:ext cx="1096963" cy="274638"/>
          </a:xfrm>
          <a:prstGeom prst="rect">
            <a:avLst/>
          </a:prstGeom>
        </p:spPr>
        <p:txBody>
          <a:bodyPr vert="horz" lIns="91440" tIns="45720" rIns="91440" bIns="45720" rtlCol="0" anchor="b"/>
          <a:lstStyle>
            <a:lvl1pPr algn="r" eaLnBrk="1" fontAlgn="auto" hangingPunct="1">
              <a:spcBef>
                <a:spcPts val="0"/>
              </a:spcBef>
              <a:spcAft>
                <a:spcPts val="0"/>
              </a:spcAft>
              <a:defRPr sz="900" smtClean="0">
                <a:solidFill>
                  <a:schemeClr val="tx1">
                    <a:lumMod val="75000"/>
                    <a:lumOff val="25000"/>
                  </a:schemeClr>
                </a:solidFill>
                <a:latin typeface="+mn-lt"/>
              </a:defRPr>
            </a:lvl1pPr>
          </a:lstStyle>
          <a:p>
            <a:pPr>
              <a:defRPr/>
            </a:pPr>
            <a:fld id="{36FAD920-F4A9-478C-83CF-E8F64BCFF4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3" r:id="rId1"/>
    <p:sldLayoutId id="2147483956" r:id="rId2"/>
    <p:sldLayoutId id="2147483964" r:id="rId3"/>
    <p:sldLayoutId id="2147483957" r:id="rId4"/>
    <p:sldLayoutId id="2147483958" r:id="rId5"/>
    <p:sldLayoutId id="2147483959" r:id="rId6"/>
    <p:sldLayoutId id="2147483960" r:id="rId7"/>
    <p:sldLayoutId id="2147483965" r:id="rId8"/>
    <p:sldLayoutId id="2147483966" r:id="rId9"/>
    <p:sldLayoutId id="2147483961" r:id="rId10"/>
    <p:sldLayoutId id="2147483962" r:id="rId11"/>
  </p:sldLayoutIdLst>
  <p:txStyles>
    <p:titleStyle>
      <a:lvl1pPr algn="l" rtl="0" fontAlgn="base">
        <a:lnSpc>
          <a:spcPct val="90000"/>
        </a:lnSpc>
        <a:spcBef>
          <a:spcPct val="0"/>
        </a:spcBef>
        <a:spcAft>
          <a:spcPct val="0"/>
        </a:spcAft>
        <a:defRPr lang="en-US" sz="4000" kern="1200" dirty="0">
          <a:solidFill>
            <a:srgbClr val="262626"/>
          </a:solidFill>
          <a:latin typeface="+mj-lt"/>
          <a:ea typeface="+mn-ea"/>
          <a:cs typeface="+mn-cs"/>
        </a:defRPr>
      </a:lvl1pPr>
      <a:lvl2pPr algn="l" rtl="0" fontAlgn="base">
        <a:lnSpc>
          <a:spcPct val="90000"/>
        </a:lnSpc>
        <a:spcBef>
          <a:spcPct val="0"/>
        </a:spcBef>
        <a:spcAft>
          <a:spcPct val="0"/>
        </a:spcAft>
        <a:defRPr sz="4000">
          <a:solidFill>
            <a:srgbClr val="262626"/>
          </a:solidFill>
          <a:latin typeface="Century Gothic" panose="020B0502020202020204" pitchFamily="34" charset="0"/>
        </a:defRPr>
      </a:lvl2pPr>
      <a:lvl3pPr algn="l" rtl="0" fontAlgn="base">
        <a:lnSpc>
          <a:spcPct val="90000"/>
        </a:lnSpc>
        <a:spcBef>
          <a:spcPct val="0"/>
        </a:spcBef>
        <a:spcAft>
          <a:spcPct val="0"/>
        </a:spcAft>
        <a:defRPr sz="4000">
          <a:solidFill>
            <a:srgbClr val="262626"/>
          </a:solidFill>
          <a:latin typeface="Century Gothic" panose="020B0502020202020204" pitchFamily="34" charset="0"/>
        </a:defRPr>
      </a:lvl3pPr>
      <a:lvl4pPr algn="l" rtl="0" fontAlgn="base">
        <a:lnSpc>
          <a:spcPct val="90000"/>
        </a:lnSpc>
        <a:spcBef>
          <a:spcPct val="0"/>
        </a:spcBef>
        <a:spcAft>
          <a:spcPct val="0"/>
        </a:spcAft>
        <a:defRPr sz="4000">
          <a:solidFill>
            <a:srgbClr val="262626"/>
          </a:solidFill>
          <a:latin typeface="Century Gothic" panose="020B0502020202020204" pitchFamily="34" charset="0"/>
        </a:defRPr>
      </a:lvl4pPr>
      <a:lvl5pPr algn="l" rtl="0" fontAlgn="base">
        <a:lnSpc>
          <a:spcPct val="90000"/>
        </a:lnSpc>
        <a:spcBef>
          <a:spcPct val="0"/>
        </a:spcBef>
        <a:spcAft>
          <a:spcPct val="0"/>
        </a:spcAft>
        <a:defRPr sz="4000">
          <a:solidFill>
            <a:srgbClr val="262626"/>
          </a:solidFill>
          <a:latin typeface="Century Gothic" panose="020B0502020202020204" pitchFamily="34" charset="0"/>
        </a:defRPr>
      </a:lvl5pPr>
      <a:lvl6pPr marL="457200" algn="l" rtl="0" fontAlgn="base">
        <a:lnSpc>
          <a:spcPct val="90000"/>
        </a:lnSpc>
        <a:spcBef>
          <a:spcPct val="0"/>
        </a:spcBef>
        <a:spcAft>
          <a:spcPct val="0"/>
        </a:spcAft>
        <a:defRPr sz="4000">
          <a:solidFill>
            <a:srgbClr val="262626"/>
          </a:solidFill>
          <a:latin typeface="Century Gothic" panose="020B0502020202020204" pitchFamily="34" charset="0"/>
        </a:defRPr>
      </a:lvl6pPr>
      <a:lvl7pPr marL="914400" algn="l" rtl="0" fontAlgn="base">
        <a:lnSpc>
          <a:spcPct val="90000"/>
        </a:lnSpc>
        <a:spcBef>
          <a:spcPct val="0"/>
        </a:spcBef>
        <a:spcAft>
          <a:spcPct val="0"/>
        </a:spcAft>
        <a:defRPr sz="4000">
          <a:solidFill>
            <a:srgbClr val="262626"/>
          </a:solidFill>
          <a:latin typeface="Century Gothic" panose="020B0502020202020204" pitchFamily="34" charset="0"/>
        </a:defRPr>
      </a:lvl7pPr>
      <a:lvl8pPr marL="1371600" algn="l" rtl="0" fontAlgn="base">
        <a:lnSpc>
          <a:spcPct val="90000"/>
        </a:lnSpc>
        <a:spcBef>
          <a:spcPct val="0"/>
        </a:spcBef>
        <a:spcAft>
          <a:spcPct val="0"/>
        </a:spcAft>
        <a:defRPr sz="4000">
          <a:solidFill>
            <a:srgbClr val="262626"/>
          </a:solidFill>
          <a:latin typeface="Century Gothic" panose="020B0502020202020204" pitchFamily="34" charset="0"/>
        </a:defRPr>
      </a:lvl8pPr>
      <a:lvl9pPr marL="1828800" algn="l" rtl="0" fontAlgn="base">
        <a:lnSpc>
          <a:spcPct val="90000"/>
        </a:lnSpc>
        <a:spcBef>
          <a:spcPct val="0"/>
        </a:spcBef>
        <a:spcAft>
          <a:spcPct val="0"/>
        </a:spcAft>
        <a:defRPr sz="4000">
          <a:solidFill>
            <a:srgbClr val="262626"/>
          </a:solidFill>
          <a:latin typeface="Century Gothic" panose="020B0502020202020204" pitchFamily="34" charset="0"/>
        </a:defRPr>
      </a:lvl9pPr>
    </p:titleStyle>
    <p:bodyStyle>
      <a:lvl1pPr marL="182563" indent="-182563" algn="l" rtl="0" fontAlgn="base">
        <a:spcBef>
          <a:spcPts val="900"/>
        </a:spcBef>
        <a:spcAft>
          <a:spcPct val="0"/>
        </a:spcAft>
        <a:buClr>
          <a:srgbClr val="262626"/>
        </a:buClr>
        <a:buFont typeface="Garamond" panose="02020404030301010803" pitchFamily="18" charset="0"/>
        <a:buChar char="◦"/>
        <a:defRPr kern="1200">
          <a:solidFill>
            <a:schemeClr val="tx1"/>
          </a:solidFill>
          <a:latin typeface="+mn-lt"/>
          <a:ea typeface="+mn-ea"/>
          <a:cs typeface="+mn-cs"/>
        </a:defRPr>
      </a:lvl1pPr>
      <a:lvl2pPr marL="457200" indent="-182563" algn="l" rtl="0" fontAlgn="base">
        <a:spcBef>
          <a:spcPts val="500"/>
        </a:spcBef>
        <a:spcAft>
          <a:spcPct val="0"/>
        </a:spcAft>
        <a:buClr>
          <a:srgbClr val="262626"/>
        </a:buClr>
        <a:buFont typeface="Garamond" panose="02020404030301010803" pitchFamily="18" charset="0"/>
        <a:buChar char="◦"/>
        <a:defRPr sz="1600" kern="1200">
          <a:solidFill>
            <a:schemeClr val="tx1"/>
          </a:solidFill>
          <a:latin typeface="+mn-lt"/>
          <a:ea typeface="+mn-ea"/>
          <a:cs typeface="+mn-cs"/>
        </a:defRPr>
      </a:lvl2pPr>
      <a:lvl3pPr marL="730250" indent="-182563" algn="l" rtl="0" fontAlgn="base">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3pPr>
      <a:lvl4pPr marL="1004888" indent="-182563" algn="l" rtl="0" fontAlgn="base">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4pPr>
      <a:lvl5pPr marL="1279525" indent="-182563" algn="l" rtl="0" fontAlgn="base">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a.video.search.yahoo.com/yhs/search;_ylt=AwrEwNjrS7Jb7BgAuTIXFwx.;_ylu=X3oDMTB0N2Noc21lBGNvbG8DYmYxBHBvcwMxBHZ0aWQDBHNlYwNwaXZz?p=modern+ect&amp;fr2=piv-web&amp;fr=yhs-adk-adk_sbnt&amp;hspart=adk&amp;hsimp=yhs-adk_sbnt#id=1&amp;vid=94d35cc8c83b25521d03c56a66f51128&amp;action=view" TargetMode="External"/><Relationship Id="rId2" Type="http://schemas.openxmlformats.org/officeDocument/2006/relationships/hyperlink" Target="https://www.youtube.com/watch?v=_a-OVB4TAt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HTvZ_djHQkE&amp;t=1s" TargetMode="External"/><Relationship Id="rId2" Type="http://schemas.openxmlformats.org/officeDocument/2006/relationships/hyperlink" Target="https://www.youtube.com/watch?v=meJ-brFjSH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Jk0TGTdCXg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SUmO7CgVEk" TargetMode="External"/><Relationship Id="rId2" Type="http://schemas.openxmlformats.org/officeDocument/2006/relationships/hyperlink" Target="https://www.youtube.com/watch?v=1Izmyru5T_w"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wPs9Njfxw5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hyperlink" Target="mailto:kkorek@germantown.k12.wi.u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546B354-0434-4FA9-9CA5-A57A6C08C78E}"/>
              </a:ext>
            </a:extLst>
          </p:cNvPr>
          <p:cNvSpPr>
            <a:spLocks noGrp="1" noChangeArrowheads="1"/>
          </p:cNvSpPr>
          <p:nvPr>
            <p:ph type="title"/>
          </p:nvPr>
        </p:nvSpPr>
        <p:spPr>
          <a:xfrm>
            <a:off x="0" y="152400"/>
            <a:ext cx="9144000" cy="1143000"/>
          </a:xfrm>
        </p:spPr>
        <p:txBody>
          <a:bodyPr/>
          <a:lstStyle/>
          <a:p>
            <a:r>
              <a:rPr altLang="en-US" sz="4600">
                <a:latin typeface="Times New Roman" panose="02020603050405020304" pitchFamily="18" charset="0"/>
              </a:rPr>
              <a:t>Treatment of Psychological Disorders</a:t>
            </a:r>
          </a:p>
        </p:txBody>
      </p:sp>
      <p:pic>
        <p:nvPicPr>
          <p:cNvPr id="7171" name="Picture 4">
            <a:extLst>
              <a:ext uri="{FF2B5EF4-FFF2-40B4-BE49-F238E27FC236}">
                <a16:creationId xmlns:a16="http://schemas.microsoft.com/office/drawing/2014/main" id="{BDE785DD-5D48-432B-855C-C5000DFEE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1298575"/>
            <a:ext cx="35179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2" name="Picture 4">
            <a:extLst>
              <a:ext uri="{FF2B5EF4-FFF2-40B4-BE49-F238E27FC236}">
                <a16:creationId xmlns:a16="http://schemas.microsoft.com/office/drawing/2014/main" id="{4A969AFD-FD46-4668-9A9B-4AB1D7D0B9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1E3C4F7-64C4-4066-A432-3B36CB42B528}"/>
              </a:ext>
            </a:extLst>
          </p:cNvPr>
          <p:cNvSpPr>
            <a:spLocks noGrp="1" noChangeArrowheads="1"/>
          </p:cNvSpPr>
          <p:nvPr>
            <p:ph type="ctrTitle"/>
          </p:nvPr>
        </p:nvSpPr>
        <p:spPr>
          <a:xfrm>
            <a:off x="0" y="0"/>
            <a:ext cx="9144000" cy="6858000"/>
          </a:xfrm>
        </p:spPr>
        <p:txBody>
          <a:bodyPr rtlCol="0"/>
          <a:lstStyle/>
          <a:p>
            <a:pPr fontAlgn="auto">
              <a:spcAft>
                <a:spcPts val="0"/>
              </a:spcAft>
              <a:defRPr/>
            </a:pPr>
            <a:r>
              <a:rPr altLang="en-US" sz="6600">
                <a:latin typeface="Times New Roman" panose="02020603050405020304" pitchFamily="18" charset="0"/>
              </a:rPr>
              <a:t>Drug Therapies:</a:t>
            </a:r>
            <a:br>
              <a:rPr altLang="en-US" sz="6600">
                <a:latin typeface="Times New Roman" panose="02020603050405020304" pitchFamily="18" charset="0"/>
              </a:rPr>
            </a:br>
            <a:r>
              <a:rPr altLang="en-US" sz="3600" cap="none">
                <a:latin typeface="Arial Rounded MT Bold" panose="020F0704030504030204" pitchFamily="34" charset="0"/>
              </a:rPr>
              <a:t>like all </a:t>
            </a:r>
            <a:r>
              <a:rPr altLang="en-US" sz="3600" cap="none" err="1">
                <a:latin typeface="Arial Rounded MT Bold" panose="020F0704030504030204" pitchFamily="34" charset="0"/>
              </a:rPr>
              <a:t>drugs,they</a:t>
            </a:r>
            <a:r>
              <a:rPr altLang="en-US" sz="3600" cap="none">
                <a:latin typeface="Arial Rounded MT Bold" panose="020F0704030504030204" pitchFamily="34" charset="0"/>
              </a:rPr>
              <a:t> provide both main effects (the desired effects of taking the drug) and side effects (the unintended consequences of taking drugs), some of which are undesirable.</a:t>
            </a:r>
            <a:br>
              <a:rPr altLang="en-US" sz="3600" cap="none">
                <a:latin typeface="Arial Rounded MT Bold" panose="020F0704030504030204" pitchFamily="34" charset="0"/>
              </a:rPr>
            </a:br>
            <a:endParaRPr altLang="en-US" sz="6600" cap="none">
              <a:latin typeface="Arial Rounded MT Bold" panose="020F0704030504030204" pitchFamily="34" charset="0"/>
            </a:endParaRPr>
          </a:p>
        </p:txBody>
      </p:sp>
      <p:sp>
        <p:nvSpPr>
          <p:cNvPr id="27651" name="Rectangle 3">
            <a:extLst>
              <a:ext uri="{FF2B5EF4-FFF2-40B4-BE49-F238E27FC236}">
                <a16:creationId xmlns:a16="http://schemas.microsoft.com/office/drawing/2014/main" id="{79F39C1C-DE16-463E-BE40-58DE1677D4E6}"/>
              </a:ext>
            </a:extLst>
          </p:cNvPr>
          <p:cNvSpPr>
            <a:spLocks noGrp="1" noChangeArrowheads="1"/>
          </p:cNvSpPr>
          <p:nvPr>
            <p:ph type="subTitle" idx="1"/>
          </p:nvPr>
        </p:nvSpPr>
        <p:spPr>
          <a:xfrm>
            <a:off x="304800" y="228600"/>
            <a:ext cx="8610600" cy="914400"/>
          </a:xfrm>
        </p:spPr>
        <p:txBody>
          <a:bodyPr rtlCol="0"/>
          <a:lstStyle/>
          <a:p>
            <a:pPr fontAlgn="auto">
              <a:spcAft>
                <a:spcPts val="0"/>
              </a:spcAft>
              <a:buClr>
                <a:schemeClr val="tx1">
                  <a:lumMod val="85000"/>
                  <a:lumOff val="15000"/>
                </a:schemeClr>
              </a:buClr>
              <a:defRPr/>
            </a:pPr>
            <a:r>
              <a:rPr lang="en-US" altLang="en-US" sz="2400">
                <a:latin typeface="Times New Roman" panose="02020603050405020304" pitchFamily="18" charset="0"/>
              </a:rPr>
              <a:t>Module 34: Biomedical Therapies</a:t>
            </a:r>
          </a:p>
          <a:p>
            <a:pPr fontAlgn="auto">
              <a:spcAft>
                <a:spcPts val="0"/>
              </a:spcAft>
              <a:buClr>
                <a:schemeClr val="tx1">
                  <a:lumMod val="85000"/>
                  <a:lumOff val="15000"/>
                </a:schemeClr>
              </a:buClr>
              <a:defRPr/>
            </a:pPr>
            <a:endParaRPr lang="en-US" altLang="en-US" sz="2400">
              <a:latin typeface="Times New Roman" panose="02020603050405020304" pitchFamily="18" charset="0"/>
            </a:endParaRPr>
          </a:p>
        </p:txBody>
      </p:sp>
      <p:pic>
        <p:nvPicPr>
          <p:cNvPr id="16388" name="Picture 4">
            <a:extLst>
              <a:ext uri="{FF2B5EF4-FFF2-40B4-BE49-F238E27FC236}">
                <a16:creationId xmlns:a16="http://schemas.microsoft.com/office/drawing/2014/main" id="{2545EFAF-AC16-4829-B378-CE8429494DC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73C63C5-BD0D-4C98-9BBB-B1ED80A4A483}"/>
              </a:ext>
            </a:extLst>
          </p:cNvPr>
          <p:cNvSpPr>
            <a:spLocks noGrp="1" noChangeArrowheads="1"/>
          </p:cNvSpPr>
          <p:nvPr>
            <p:ph type="title"/>
          </p:nvPr>
        </p:nvSpPr>
        <p:spPr/>
        <p:txBody>
          <a:bodyPr/>
          <a:lstStyle/>
          <a:p>
            <a:r>
              <a:rPr altLang="en-US">
                <a:latin typeface="Times New Roman" panose="02020603050405020304" pitchFamily="18" charset="0"/>
              </a:rPr>
              <a:t>Antipsychotic Drugs</a:t>
            </a:r>
          </a:p>
        </p:txBody>
      </p:sp>
      <p:sp>
        <p:nvSpPr>
          <p:cNvPr id="17411" name="Rectangle 3">
            <a:extLst>
              <a:ext uri="{FF2B5EF4-FFF2-40B4-BE49-F238E27FC236}">
                <a16:creationId xmlns:a16="http://schemas.microsoft.com/office/drawing/2014/main" id="{90A5806E-3B53-4940-88E7-20B7D95A7D15}"/>
              </a:ext>
            </a:extLst>
          </p:cNvPr>
          <p:cNvSpPr>
            <a:spLocks noGrp="1" noChangeArrowheads="1"/>
          </p:cNvSpPr>
          <p:nvPr>
            <p:ph idx="1"/>
          </p:nvPr>
        </p:nvSpPr>
        <p:spPr>
          <a:xfrm>
            <a:off x="228600" y="1570038"/>
            <a:ext cx="8915400" cy="4525962"/>
          </a:xfrm>
        </p:spPr>
        <p:txBody>
          <a:bodyPr/>
          <a:lstStyle/>
          <a:p>
            <a:r>
              <a:rPr lang="en-US" altLang="en-US" sz="3600" b="1">
                <a:solidFill>
                  <a:srgbClr val="FF0000"/>
                </a:solidFill>
                <a:latin typeface="Times New Roman" panose="02020603050405020304" pitchFamily="18" charset="0"/>
              </a:rPr>
              <a:t>A category of medications used primarily to treat schizophrenia.</a:t>
            </a:r>
          </a:p>
          <a:p>
            <a:r>
              <a:rPr lang="en-US" altLang="en-US" sz="3600">
                <a:latin typeface="Times New Roman" panose="02020603050405020304" pitchFamily="18" charset="0"/>
              </a:rPr>
              <a:t>Reduces the levels of hallucinations and delusions and distorted                                  thinking</a:t>
            </a:r>
          </a:p>
          <a:p>
            <a:r>
              <a:rPr lang="en-US" altLang="en-US" sz="3600">
                <a:latin typeface="Times New Roman" panose="02020603050405020304" pitchFamily="18" charset="0"/>
              </a:rPr>
              <a:t>Drugs work by blocking the                         activity of dopamine</a:t>
            </a:r>
          </a:p>
        </p:txBody>
      </p:sp>
      <p:pic>
        <p:nvPicPr>
          <p:cNvPr id="17412" name="Picture 4">
            <a:extLst>
              <a:ext uri="{FF2B5EF4-FFF2-40B4-BE49-F238E27FC236}">
                <a16:creationId xmlns:a16="http://schemas.microsoft.com/office/drawing/2014/main" id="{6F95D92A-6488-4D47-9470-7FFFFE122BC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3" name="Picture 5">
            <a:extLst>
              <a:ext uri="{FF2B5EF4-FFF2-40B4-BE49-F238E27FC236}">
                <a16:creationId xmlns:a16="http://schemas.microsoft.com/office/drawing/2014/main" id="{97D9A59F-4FB9-4DEB-BBC1-9A9BCC7B0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21075"/>
            <a:ext cx="257016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6EF9D45-6ED1-4A57-8F3A-475F2FB006C5}"/>
              </a:ext>
            </a:extLst>
          </p:cNvPr>
          <p:cNvSpPr>
            <a:spLocks noGrp="1" noChangeArrowheads="1"/>
          </p:cNvSpPr>
          <p:nvPr>
            <p:ph type="title"/>
          </p:nvPr>
        </p:nvSpPr>
        <p:spPr>
          <a:xfrm>
            <a:off x="1173163" y="120650"/>
            <a:ext cx="6797675" cy="2127250"/>
          </a:xfrm>
        </p:spPr>
        <p:txBody>
          <a:bodyPr rtlCol="0">
            <a:normAutofit/>
          </a:bodyPr>
          <a:lstStyle/>
          <a:p>
            <a:pPr fontAlgn="auto">
              <a:spcAft>
                <a:spcPts val="0"/>
              </a:spcAft>
              <a:defRPr/>
            </a:pPr>
            <a:r>
              <a:rPr altLang="en-US" err="1">
                <a:solidFill>
                  <a:schemeClr val="accent3">
                    <a:lumMod val="50000"/>
                  </a:schemeClr>
                </a:solidFill>
                <a:latin typeface="Times New Roman" panose="02020603050405020304" pitchFamily="18" charset="0"/>
              </a:rPr>
              <a:t>Thorazine</a:t>
            </a:r>
            <a:endParaRPr altLang="en-US">
              <a:solidFill>
                <a:schemeClr val="accent3">
                  <a:lumMod val="50000"/>
                </a:schemeClr>
              </a:solidFill>
              <a:latin typeface="Times New Roman" panose="02020603050405020304" pitchFamily="18" charset="0"/>
            </a:endParaRPr>
          </a:p>
        </p:txBody>
      </p:sp>
      <p:sp>
        <p:nvSpPr>
          <p:cNvPr id="18435" name="Rectangle 3">
            <a:extLst>
              <a:ext uri="{FF2B5EF4-FFF2-40B4-BE49-F238E27FC236}">
                <a16:creationId xmlns:a16="http://schemas.microsoft.com/office/drawing/2014/main" id="{7C1851A8-B2A9-4C53-8EAD-2F6357F986AB}"/>
              </a:ext>
            </a:extLst>
          </p:cNvPr>
          <p:cNvSpPr>
            <a:spLocks noGrp="1" noChangeArrowheads="1"/>
          </p:cNvSpPr>
          <p:nvPr>
            <p:ph idx="1"/>
          </p:nvPr>
        </p:nvSpPr>
        <p:spPr>
          <a:xfrm>
            <a:off x="457200" y="1600200"/>
            <a:ext cx="8001000" cy="4525963"/>
          </a:xfrm>
        </p:spPr>
        <p:txBody>
          <a:bodyPr/>
          <a:lstStyle/>
          <a:p>
            <a:r>
              <a:rPr lang="en-US" altLang="en-US" sz="3600">
                <a:latin typeface="Times New Roman" panose="02020603050405020304" pitchFamily="18" charset="0"/>
              </a:rPr>
              <a:t>One of the first antipsychotic drugs(dopamine lowering)</a:t>
            </a:r>
          </a:p>
          <a:p>
            <a:r>
              <a:rPr lang="en-US" altLang="en-US" sz="3600">
                <a:latin typeface="Times New Roman" panose="02020603050405020304" pitchFamily="18" charset="0"/>
              </a:rPr>
              <a:t>Side effects include: dry mouth, blurred vision, constipation, and tardive dyskinesia</a:t>
            </a:r>
          </a:p>
          <a:p>
            <a:r>
              <a:rPr lang="en-US" altLang="en-US" sz="3600">
                <a:latin typeface="Times New Roman" panose="02020603050405020304" pitchFamily="18" charset="0"/>
              </a:rPr>
              <a:t>Tardive dyskinesia – a permanent condition of muscle tremors</a:t>
            </a:r>
          </a:p>
          <a:p>
            <a:endParaRPr lang="en-US" altLang="en-US" sz="3600">
              <a:latin typeface="Times New Roman" panose="02020603050405020304" pitchFamily="18" charset="0"/>
            </a:endParaRPr>
          </a:p>
        </p:txBody>
      </p:sp>
      <p:pic>
        <p:nvPicPr>
          <p:cNvPr id="18436" name="Picture 4">
            <a:extLst>
              <a:ext uri="{FF2B5EF4-FFF2-40B4-BE49-F238E27FC236}">
                <a16:creationId xmlns:a16="http://schemas.microsoft.com/office/drawing/2014/main" id="{8C007999-68DD-4417-BE28-C3D3EC1AC33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E3538B-73C9-42EA-9BED-3B083310363D}"/>
              </a:ext>
            </a:extLst>
          </p:cNvPr>
          <p:cNvSpPr>
            <a:spLocks noGrp="1" noChangeArrowheads="1"/>
          </p:cNvSpPr>
          <p:nvPr>
            <p:ph type="title"/>
          </p:nvPr>
        </p:nvSpPr>
        <p:spPr>
          <a:xfrm>
            <a:off x="1176338" y="609600"/>
            <a:ext cx="6799262" cy="1609725"/>
          </a:xfrm>
        </p:spPr>
        <p:txBody>
          <a:bodyPr/>
          <a:lstStyle/>
          <a:p>
            <a:r>
              <a:rPr altLang="en-US">
                <a:latin typeface="Times New Roman" panose="02020603050405020304" pitchFamily="18" charset="0"/>
              </a:rPr>
              <a:t>Clozaril</a:t>
            </a:r>
          </a:p>
        </p:txBody>
      </p:sp>
      <p:sp>
        <p:nvSpPr>
          <p:cNvPr id="17411" name="Rectangle 3">
            <a:extLst>
              <a:ext uri="{FF2B5EF4-FFF2-40B4-BE49-F238E27FC236}">
                <a16:creationId xmlns:a16="http://schemas.microsoft.com/office/drawing/2014/main" id="{BD4B0BD0-D76E-4675-932D-206270FF7369}"/>
              </a:ext>
            </a:extLst>
          </p:cNvPr>
          <p:cNvSpPr>
            <a:spLocks noGrp="1" noChangeArrowheads="1"/>
          </p:cNvSpPr>
          <p:nvPr>
            <p:ph idx="1"/>
          </p:nvPr>
        </p:nvSpPr>
        <p:spPr>
          <a:xfrm>
            <a:off x="457200" y="1600200"/>
            <a:ext cx="8001000" cy="4525963"/>
          </a:xfrm>
        </p:spPr>
        <p:txBody>
          <a:bodyPr rtlCol="0">
            <a:normAutofit lnSpcReduction="10000"/>
          </a:bodyPr>
          <a:lstStyle/>
          <a:p>
            <a:pPr marL="182880" indent="-182880" fontAlgn="auto">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Clozaril: less side effects than thorazine but can cause damage to white blood cells therefore patients need to be tested regularly</a:t>
            </a:r>
          </a:p>
          <a:p>
            <a:pPr marL="182880" indent="-182880" fontAlgn="auto">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Is very expensive.</a:t>
            </a:r>
          </a:p>
          <a:p>
            <a:pPr marL="182880" indent="-182880" fontAlgn="auto">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Considered the most effective treatment for schizophrenia</a:t>
            </a:r>
          </a:p>
          <a:p>
            <a:pPr marL="182880" indent="-182880" fontAlgn="auto">
              <a:spcAft>
                <a:spcPts val="0"/>
              </a:spcAft>
              <a:buClr>
                <a:schemeClr val="tx1">
                  <a:lumMod val="85000"/>
                  <a:lumOff val="15000"/>
                </a:schemeClr>
              </a:buClr>
              <a:buFont typeface="Arial"/>
              <a:buChar char="•"/>
              <a:defRPr/>
            </a:pPr>
            <a:r>
              <a:rPr lang="en-US" altLang="en-US">
                <a:solidFill>
                  <a:schemeClr val="tx1">
                    <a:lumMod val="85000"/>
                    <a:lumOff val="15000"/>
                  </a:schemeClr>
                </a:solidFill>
                <a:latin typeface="Times New Roman" panose="02020603050405020304" pitchFamily="18" charset="0"/>
              </a:rPr>
              <a:t>Why do some people resist in taking their medication and what happens then? (Read in text and take notes)</a:t>
            </a:r>
          </a:p>
        </p:txBody>
      </p:sp>
      <p:pic>
        <p:nvPicPr>
          <p:cNvPr id="19460" name="Picture 4">
            <a:extLst>
              <a:ext uri="{FF2B5EF4-FFF2-40B4-BE49-F238E27FC236}">
                <a16:creationId xmlns:a16="http://schemas.microsoft.com/office/drawing/2014/main" id="{0ECE1C3B-5892-4629-8DAE-D3AA20B0D42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3B83737-5675-4C7A-8A2F-CC7028707FF0}"/>
              </a:ext>
            </a:extLst>
          </p:cNvPr>
          <p:cNvSpPr>
            <a:spLocks noGrp="1" noChangeArrowheads="1"/>
          </p:cNvSpPr>
          <p:nvPr>
            <p:ph type="ctrTitle"/>
          </p:nvPr>
        </p:nvSpPr>
        <p:spPr>
          <a:xfrm>
            <a:off x="0" y="0"/>
            <a:ext cx="9144000" cy="6858000"/>
          </a:xfrm>
        </p:spPr>
        <p:txBody>
          <a:bodyPr rtlCol="0"/>
          <a:lstStyle/>
          <a:p>
            <a:pPr fontAlgn="auto">
              <a:spcAft>
                <a:spcPts val="0"/>
              </a:spcAft>
              <a:defRPr/>
            </a:pPr>
            <a:r>
              <a:rPr altLang="en-US" sz="6600">
                <a:latin typeface="Times New Roman" panose="02020603050405020304" pitchFamily="18" charset="0"/>
              </a:rPr>
              <a:t>Drug Therapies:</a:t>
            </a:r>
            <a:br>
              <a:rPr altLang="en-US" sz="6600">
                <a:latin typeface="Times New Roman" panose="02020603050405020304" pitchFamily="18" charset="0"/>
              </a:rPr>
            </a:br>
            <a:r>
              <a:rPr altLang="en-US" sz="6600">
                <a:latin typeface="Times New Roman" panose="02020603050405020304" pitchFamily="18" charset="0"/>
              </a:rPr>
              <a:t>Antianxiety Drugs</a:t>
            </a:r>
          </a:p>
        </p:txBody>
      </p:sp>
      <p:sp>
        <p:nvSpPr>
          <p:cNvPr id="31747" name="Rectangle 3">
            <a:extLst>
              <a:ext uri="{FF2B5EF4-FFF2-40B4-BE49-F238E27FC236}">
                <a16:creationId xmlns:a16="http://schemas.microsoft.com/office/drawing/2014/main" id="{019EAC41-97E8-4F44-A16C-670FB335A121}"/>
              </a:ext>
            </a:extLst>
          </p:cNvPr>
          <p:cNvSpPr>
            <a:spLocks noGrp="1" noChangeArrowheads="1"/>
          </p:cNvSpPr>
          <p:nvPr>
            <p:ph type="subTitle" idx="1"/>
          </p:nvPr>
        </p:nvSpPr>
        <p:spPr>
          <a:xfrm>
            <a:off x="304800" y="228600"/>
            <a:ext cx="8610600" cy="914400"/>
          </a:xfrm>
        </p:spPr>
        <p:txBody>
          <a:bodyPr rtlCol="0"/>
          <a:lstStyle/>
          <a:p>
            <a:pPr fontAlgn="auto">
              <a:spcAft>
                <a:spcPts val="0"/>
              </a:spcAft>
              <a:buClr>
                <a:schemeClr val="tx1">
                  <a:lumMod val="85000"/>
                  <a:lumOff val="15000"/>
                </a:schemeClr>
              </a:buClr>
              <a:defRPr/>
            </a:pPr>
            <a:r>
              <a:rPr lang="en-US" altLang="en-US" sz="2400">
                <a:latin typeface="Times New Roman" panose="02020603050405020304" pitchFamily="18" charset="0"/>
              </a:rPr>
              <a:t>Module 34: Biomedical Therapies</a:t>
            </a:r>
          </a:p>
          <a:p>
            <a:pPr fontAlgn="auto">
              <a:spcAft>
                <a:spcPts val="0"/>
              </a:spcAft>
              <a:buClr>
                <a:schemeClr val="tx1">
                  <a:lumMod val="85000"/>
                  <a:lumOff val="15000"/>
                </a:schemeClr>
              </a:buClr>
              <a:defRPr/>
            </a:pPr>
            <a:endParaRPr lang="en-US" altLang="en-US" sz="2400">
              <a:latin typeface="Times New Roman" panose="02020603050405020304" pitchFamily="18" charset="0"/>
            </a:endParaRPr>
          </a:p>
        </p:txBody>
      </p:sp>
      <p:pic>
        <p:nvPicPr>
          <p:cNvPr id="20484" name="Picture 4">
            <a:extLst>
              <a:ext uri="{FF2B5EF4-FFF2-40B4-BE49-F238E27FC236}">
                <a16:creationId xmlns:a16="http://schemas.microsoft.com/office/drawing/2014/main" id="{D04E6F33-5279-48D3-AC4F-FA6C3BFC043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28C28B-7A38-4291-9AB8-D80C3CF68D69}"/>
              </a:ext>
            </a:extLst>
          </p:cNvPr>
          <p:cNvSpPr>
            <a:spLocks noGrp="1" noChangeArrowheads="1"/>
          </p:cNvSpPr>
          <p:nvPr>
            <p:ph type="title"/>
          </p:nvPr>
        </p:nvSpPr>
        <p:spPr>
          <a:xfrm>
            <a:off x="1176338" y="381000"/>
            <a:ext cx="6799262" cy="1838325"/>
          </a:xfrm>
        </p:spPr>
        <p:txBody>
          <a:bodyPr/>
          <a:lstStyle/>
          <a:p>
            <a:r>
              <a:rPr altLang="en-US">
                <a:latin typeface="Times New Roman" panose="02020603050405020304" pitchFamily="18" charset="0"/>
              </a:rPr>
              <a:t>Antianxiety Drugs</a:t>
            </a:r>
          </a:p>
        </p:txBody>
      </p:sp>
      <p:sp>
        <p:nvSpPr>
          <p:cNvPr id="19459" name="Rectangle 3">
            <a:extLst>
              <a:ext uri="{FF2B5EF4-FFF2-40B4-BE49-F238E27FC236}">
                <a16:creationId xmlns:a16="http://schemas.microsoft.com/office/drawing/2014/main" id="{18B01848-144A-4FAF-A482-91E75C7A1D94}"/>
              </a:ext>
            </a:extLst>
          </p:cNvPr>
          <p:cNvSpPr>
            <a:spLocks noGrp="1" noChangeArrowheads="1"/>
          </p:cNvSpPr>
          <p:nvPr>
            <p:ph idx="1"/>
          </p:nvPr>
        </p:nvSpPr>
        <p:spPr>
          <a:xfrm>
            <a:off x="0" y="1752600"/>
            <a:ext cx="9144000" cy="4068763"/>
          </a:xfrm>
        </p:spPr>
        <p:txBody>
          <a:bodyPr rtlCol="0">
            <a:normAutofit fontScale="70000" lnSpcReduction="20000"/>
          </a:bodyPr>
          <a:lstStyle/>
          <a:p>
            <a:pPr marL="182880" indent="-182880" fontAlgn="auto">
              <a:spcAft>
                <a:spcPts val="0"/>
              </a:spcAft>
              <a:buClr>
                <a:schemeClr val="tx1">
                  <a:lumMod val="85000"/>
                  <a:lumOff val="15000"/>
                </a:schemeClr>
              </a:buClr>
              <a:buFont typeface="Arial"/>
              <a:buChar char="•"/>
              <a:defRPr/>
            </a:pPr>
            <a:r>
              <a:rPr lang="en-US" altLang="en-US" sz="3600" b="1" dirty="0">
                <a:solidFill>
                  <a:schemeClr val="accent3">
                    <a:lumMod val="50000"/>
                  </a:schemeClr>
                </a:solidFill>
                <a:latin typeface="Times New Roman" panose="02020603050405020304" pitchFamily="18" charset="0"/>
              </a:rPr>
              <a:t>A category of medication used to treat people undergoing significant stress;</a:t>
            </a:r>
          </a:p>
          <a:p>
            <a:pPr marL="182880" indent="-182880" fontAlgn="auto">
              <a:spcAft>
                <a:spcPts val="0"/>
              </a:spcAft>
              <a:buClr>
                <a:schemeClr val="tx1">
                  <a:lumMod val="85000"/>
                  <a:lumOff val="15000"/>
                </a:schemeClr>
              </a:buClr>
              <a:buFont typeface="Arial"/>
              <a:buChar char="•"/>
              <a:defRPr/>
            </a:pPr>
            <a:r>
              <a:rPr lang="en-US" altLang="en-US" sz="3600" b="1" dirty="0">
                <a:solidFill>
                  <a:schemeClr val="accent3">
                    <a:lumMod val="50000"/>
                  </a:schemeClr>
                </a:solidFill>
                <a:latin typeface="Times New Roman" panose="02020603050405020304" pitchFamily="18" charset="0"/>
              </a:rPr>
              <a:t>they can be helpful in treating people with anxiety disorders.</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Boosts levels of the neurotransmitter GABA</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Can produce dependency</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Include: Valium, Librium, and Xanax</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Can cause death if mixed with alcohol</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Why are antianxiety drugs best used in combination with other forms of psychotherapy?  See text p. 611</a:t>
            </a:r>
          </a:p>
        </p:txBody>
      </p:sp>
      <p:pic>
        <p:nvPicPr>
          <p:cNvPr id="21508" name="Picture 4">
            <a:extLst>
              <a:ext uri="{FF2B5EF4-FFF2-40B4-BE49-F238E27FC236}">
                <a16:creationId xmlns:a16="http://schemas.microsoft.com/office/drawing/2014/main" id="{AB4AAB7E-3BA2-4632-BF42-7EB523865D5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6AFA3AF-F92A-4258-A66E-3CDE8AC33818}"/>
              </a:ext>
            </a:extLst>
          </p:cNvPr>
          <p:cNvSpPr>
            <a:spLocks noGrp="1"/>
          </p:cNvSpPr>
          <p:nvPr>
            <p:ph type="title"/>
          </p:nvPr>
        </p:nvSpPr>
        <p:spPr/>
        <p:txBody>
          <a:bodyPr/>
          <a:lstStyle/>
          <a:p>
            <a:r>
              <a:rPr altLang="en-US"/>
              <a:t>Antianxiety Drugs cont’d</a:t>
            </a:r>
          </a:p>
        </p:txBody>
      </p:sp>
      <p:sp>
        <p:nvSpPr>
          <p:cNvPr id="22531" name="Content Placeholder 2">
            <a:extLst>
              <a:ext uri="{FF2B5EF4-FFF2-40B4-BE49-F238E27FC236}">
                <a16:creationId xmlns:a16="http://schemas.microsoft.com/office/drawing/2014/main" id="{5A268BF5-F9E0-4E3A-9FED-D984AEEF8CB2}"/>
              </a:ext>
            </a:extLst>
          </p:cNvPr>
          <p:cNvSpPr>
            <a:spLocks noGrp="1"/>
          </p:cNvSpPr>
          <p:nvPr>
            <p:ph idx="1"/>
          </p:nvPr>
        </p:nvSpPr>
        <p:spPr/>
        <p:txBody>
          <a:bodyPr/>
          <a:lstStyle/>
          <a:p>
            <a:r>
              <a:rPr lang="en-CA" altLang="en-US"/>
              <a:t>There aren't any miracle quick-fix </a:t>
            </a:r>
            <a:r>
              <a:rPr lang="en-CA" altLang="en-US" b="1"/>
              <a:t>cures</a:t>
            </a:r>
            <a:r>
              <a:rPr lang="en-CA" altLang="en-US"/>
              <a:t> or “secret remedies or formulas" that eliminate </a:t>
            </a:r>
            <a:r>
              <a:rPr lang="en-CA" altLang="en-US" b="1"/>
              <a:t>anxiety</a:t>
            </a:r>
            <a:r>
              <a:rPr lang="en-CA" altLang="en-US"/>
              <a:t>. There are, however, many methods, medications, herbs, vitamins, and remedies that may help to diminish symptoms, but NONE OF THEM </a:t>
            </a:r>
            <a:r>
              <a:rPr lang="en-CA" altLang="en-US" b="1"/>
              <a:t>CURE ANXIETY</a:t>
            </a:r>
            <a:r>
              <a:rPr lang="en-CA" altLang="en-US"/>
              <a:t>. They may only help reduce symptoms, but even placebos </a:t>
            </a:r>
            <a:r>
              <a:rPr lang="en-CA" altLang="en-US" b="1"/>
              <a:t>can</a:t>
            </a:r>
            <a:r>
              <a:rPr lang="en-CA" altLang="en-US"/>
              <a:t> do that. </a:t>
            </a:r>
            <a:r>
              <a:rPr lang="en-CA" altLang="en-US" sz="900"/>
              <a:t>https://www.anxietycentre.com/anxiety-cures.shtml</a:t>
            </a:r>
            <a:endParaRPr lang="en-US" altLang="en-US"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69FE5A4-D4EC-4D8F-A6E5-D58BC077B092}"/>
              </a:ext>
            </a:extLst>
          </p:cNvPr>
          <p:cNvSpPr>
            <a:spLocks noGrp="1" noChangeArrowheads="1"/>
          </p:cNvSpPr>
          <p:nvPr>
            <p:ph type="ctrTitle"/>
          </p:nvPr>
        </p:nvSpPr>
        <p:spPr>
          <a:xfrm>
            <a:off x="0" y="0"/>
            <a:ext cx="9144000" cy="6858000"/>
          </a:xfrm>
        </p:spPr>
        <p:txBody>
          <a:bodyPr rtlCol="0"/>
          <a:lstStyle/>
          <a:p>
            <a:pPr fontAlgn="auto">
              <a:spcAft>
                <a:spcPts val="0"/>
              </a:spcAft>
              <a:defRPr/>
            </a:pPr>
            <a:r>
              <a:rPr altLang="en-US" sz="6600">
                <a:latin typeface="Times New Roman" panose="02020603050405020304" pitchFamily="18" charset="0"/>
              </a:rPr>
              <a:t>Drug Therapies:</a:t>
            </a:r>
            <a:br>
              <a:rPr altLang="en-US" sz="6600">
                <a:latin typeface="Times New Roman" panose="02020603050405020304" pitchFamily="18" charset="0"/>
              </a:rPr>
            </a:br>
            <a:r>
              <a:rPr altLang="en-US" sz="6600">
                <a:latin typeface="Times New Roman" panose="02020603050405020304" pitchFamily="18" charset="0"/>
              </a:rPr>
              <a:t>Antidepressant Drugs</a:t>
            </a:r>
          </a:p>
        </p:txBody>
      </p:sp>
      <p:sp>
        <p:nvSpPr>
          <p:cNvPr id="34819" name="Rectangle 3">
            <a:extLst>
              <a:ext uri="{FF2B5EF4-FFF2-40B4-BE49-F238E27FC236}">
                <a16:creationId xmlns:a16="http://schemas.microsoft.com/office/drawing/2014/main" id="{9FDADBE3-F659-4036-8AF3-EAFA87F5CC57}"/>
              </a:ext>
            </a:extLst>
          </p:cNvPr>
          <p:cNvSpPr>
            <a:spLocks noGrp="1" noChangeArrowheads="1"/>
          </p:cNvSpPr>
          <p:nvPr>
            <p:ph type="subTitle" idx="1"/>
          </p:nvPr>
        </p:nvSpPr>
        <p:spPr>
          <a:xfrm>
            <a:off x="304800" y="228600"/>
            <a:ext cx="8610600" cy="914400"/>
          </a:xfrm>
        </p:spPr>
        <p:txBody>
          <a:bodyPr rtlCol="0"/>
          <a:lstStyle/>
          <a:p>
            <a:pPr fontAlgn="auto">
              <a:spcAft>
                <a:spcPts val="0"/>
              </a:spcAft>
              <a:buClr>
                <a:schemeClr val="tx1">
                  <a:lumMod val="85000"/>
                  <a:lumOff val="15000"/>
                </a:schemeClr>
              </a:buClr>
              <a:defRPr/>
            </a:pPr>
            <a:r>
              <a:rPr lang="en-US" altLang="en-US" sz="2400">
                <a:latin typeface="Times New Roman" panose="02020603050405020304" pitchFamily="18" charset="0"/>
              </a:rPr>
              <a:t>Module 34: Biomedical Therapies</a:t>
            </a:r>
          </a:p>
          <a:p>
            <a:pPr fontAlgn="auto">
              <a:spcAft>
                <a:spcPts val="0"/>
              </a:spcAft>
              <a:buClr>
                <a:schemeClr val="tx1">
                  <a:lumMod val="85000"/>
                  <a:lumOff val="15000"/>
                </a:schemeClr>
              </a:buClr>
              <a:defRPr/>
            </a:pPr>
            <a:endParaRPr lang="en-US" altLang="en-US" sz="2400">
              <a:latin typeface="Times New Roman" panose="02020603050405020304" pitchFamily="18" charset="0"/>
            </a:endParaRPr>
          </a:p>
        </p:txBody>
      </p:sp>
      <p:pic>
        <p:nvPicPr>
          <p:cNvPr id="23556" name="Picture 4">
            <a:extLst>
              <a:ext uri="{FF2B5EF4-FFF2-40B4-BE49-F238E27FC236}">
                <a16:creationId xmlns:a16="http://schemas.microsoft.com/office/drawing/2014/main" id="{807BA720-5FA2-464D-8DC2-83A54A97A48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A616DD9-234C-44C2-A37C-8897F1134BFE}"/>
              </a:ext>
            </a:extLst>
          </p:cNvPr>
          <p:cNvSpPr>
            <a:spLocks noGrp="1" noChangeArrowheads="1"/>
          </p:cNvSpPr>
          <p:nvPr>
            <p:ph type="title"/>
          </p:nvPr>
        </p:nvSpPr>
        <p:spPr/>
        <p:txBody>
          <a:bodyPr/>
          <a:lstStyle/>
          <a:p>
            <a:r>
              <a:rPr altLang="en-US">
                <a:latin typeface="Times New Roman" panose="02020603050405020304" pitchFamily="18" charset="0"/>
              </a:rPr>
              <a:t>Antidepressant Drugs</a:t>
            </a:r>
          </a:p>
        </p:txBody>
      </p:sp>
      <p:sp>
        <p:nvSpPr>
          <p:cNvPr id="21507" name="Rectangle 3">
            <a:extLst>
              <a:ext uri="{FF2B5EF4-FFF2-40B4-BE49-F238E27FC236}">
                <a16:creationId xmlns:a16="http://schemas.microsoft.com/office/drawing/2014/main" id="{B0A9AA88-E282-4F17-ADD9-E3B932FF5F04}"/>
              </a:ext>
            </a:extLst>
          </p:cNvPr>
          <p:cNvSpPr>
            <a:spLocks noGrp="1" noChangeArrowheads="1"/>
          </p:cNvSpPr>
          <p:nvPr>
            <p:ph idx="1"/>
          </p:nvPr>
        </p:nvSpPr>
        <p:spPr>
          <a:xfrm>
            <a:off x="457200" y="1905000"/>
            <a:ext cx="8001000" cy="4221163"/>
          </a:xfrm>
        </p:spPr>
        <p:txBody>
          <a:bodyPr rtlCol="0">
            <a:normAutofit fontScale="92500" lnSpcReduction="10000"/>
          </a:bodyPr>
          <a:lstStyle/>
          <a:p>
            <a:pPr marL="182880" indent="-182880" fontAlgn="auto">
              <a:spcAft>
                <a:spcPts val="0"/>
              </a:spcAft>
              <a:buClr>
                <a:schemeClr val="tx1">
                  <a:lumMod val="85000"/>
                  <a:lumOff val="15000"/>
                </a:schemeClr>
              </a:buClr>
              <a:buFont typeface="Arial"/>
              <a:buChar char="•"/>
              <a:defRPr/>
            </a:pPr>
            <a:r>
              <a:rPr lang="en-US" altLang="en-US" sz="3500" b="1" dirty="0">
                <a:solidFill>
                  <a:schemeClr val="accent3"/>
                </a:solidFill>
                <a:latin typeface="Times New Roman" panose="02020603050405020304" pitchFamily="18" charset="0"/>
              </a:rPr>
              <a:t>A category of medications used primarily to boost serotonin levels in the brain;</a:t>
            </a:r>
          </a:p>
          <a:p>
            <a:pPr marL="182880" indent="-182880" fontAlgn="auto">
              <a:spcAft>
                <a:spcPts val="0"/>
              </a:spcAft>
              <a:buClr>
                <a:schemeClr val="tx1">
                  <a:lumMod val="85000"/>
                  <a:lumOff val="15000"/>
                </a:schemeClr>
              </a:buClr>
              <a:buFont typeface="Arial"/>
              <a:buChar char="•"/>
              <a:defRPr/>
            </a:pPr>
            <a:r>
              <a:rPr lang="en-US" altLang="en-US" sz="3500" b="1" dirty="0">
                <a:solidFill>
                  <a:schemeClr val="accent3"/>
                </a:solidFill>
                <a:latin typeface="Times New Roman" panose="02020603050405020304" pitchFamily="18" charset="0"/>
              </a:rPr>
              <a:t>they can be helpful in treating major depression</a:t>
            </a:r>
          </a:p>
          <a:p>
            <a:pPr marL="182880" indent="-182880" fontAlgn="auto">
              <a:spcAft>
                <a:spcPts val="0"/>
              </a:spcAft>
              <a:buClr>
                <a:schemeClr val="tx1">
                  <a:lumMod val="85000"/>
                  <a:lumOff val="15000"/>
                </a:schemeClr>
              </a:buClr>
              <a:buFont typeface="Arial"/>
              <a:buChar char="•"/>
              <a:defRPr/>
            </a:pPr>
            <a:r>
              <a:rPr lang="en-US" altLang="en-US" sz="3500" b="1" dirty="0">
                <a:solidFill>
                  <a:schemeClr val="accent3"/>
                </a:solidFill>
                <a:latin typeface="Times New Roman" panose="02020603050405020304" pitchFamily="18" charset="0"/>
              </a:rPr>
              <a:t>Prozac, Zoloft and Paxil are common antidepressants and are classified as selective serotonin reuptake inhibitors (SSRI)</a:t>
            </a:r>
            <a:endParaRPr lang="en-US" altLang="en-US" sz="3500" dirty="0">
              <a:solidFill>
                <a:schemeClr val="accent3"/>
              </a:solidFill>
              <a:latin typeface="Times New Roman" panose="02020603050405020304" pitchFamily="18" charset="0"/>
            </a:endParaRPr>
          </a:p>
          <a:p>
            <a:pPr marL="182880" indent="-182880" fontAlgn="auto">
              <a:spcAft>
                <a:spcPts val="0"/>
              </a:spcAft>
              <a:buClr>
                <a:schemeClr val="tx1">
                  <a:lumMod val="85000"/>
                  <a:lumOff val="15000"/>
                </a:schemeClr>
              </a:buClr>
              <a:buFont typeface="Arial"/>
              <a:buChar char="•"/>
              <a:defRPr/>
            </a:pPr>
            <a:endParaRPr lang="en-US" altLang="en-US" sz="3600" dirty="0">
              <a:solidFill>
                <a:schemeClr val="tx1">
                  <a:lumMod val="85000"/>
                  <a:lumOff val="15000"/>
                </a:schemeClr>
              </a:solidFill>
              <a:latin typeface="Times New Roman" panose="02020603050405020304" pitchFamily="18" charset="0"/>
            </a:endParaRPr>
          </a:p>
        </p:txBody>
      </p:sp>
      <p:pic>
        <p:nvPicPr>
          <p:cNvPr id="24580" name="Picture 4">
            <a:extLst>
              <a:ext uri="{FF2B5EF4-FFF2-40B4-BE49-F238E27FC236}">
                <a16:creationId xmlns:a16="http://schemas.microsoft.com/office/drawing/2014/main" id="{CDB209AD-7ED7-46DD-9666-F2B7C7599B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B1F16E6-2B60-494A-89A7-A7FACD674EBA}"/>
              </a:ext>
            </a:extLst>
          </p:cNvPr>
          <p:cNvSpPr>
            <a:spLocks noGrp="1" noChangeArrowheads="1"/>
          </p:cNvSpPr>
          <p:nvPr>
            <p:ph type="title"/>
          </p:nvPr>
        </p:nvSpPr>
        <p:spPr>
          <a:xfrm>
            <a:off x="457200" y="274638"/>
            <a:ext cx="8458200" cy="1143000"/>
          </a:xfrm>
        </p:spPr>
        <p:txBody>
          <a:bodyPr rtlCol="0">
            <a:normAutofit fontScale="90000"/>
          </a:bodyPr>
          <a:lstStyle/>
          <a:p>
            <a:pPr fontAlgn="auto">
              <a:spcAft>
                <a:spcPts val="0"/>
              </a:spcAft>
              <a:defRPr/>
            </a:pPr>
            <a:r>
              <a:rPr altLang="en-US" b="1" u="sng">
                <a:solidFill>
                  <a:schemeClr val="tx1">
                    <a:lumMod val="85000"/>
                    <a:lumOff val="15000"/>
                  </a:schemeClr>
                </a:solidFill>
                <a:latin typeface="Times New Roman" panose="02020603050405020304" pitchFamily="18" charset="0"/>
              </a:rPr>
              <a:t>Selective Serotonin Reuptake Inhibitors</a:t>
            </a:r>
          </a:p>
        </p:txBody>
      </p:sp>
      <p:sp>
        <p:nvSpPr>
          <p:cNvPr id="22531" name="Rectangle 3">
            <a:extLst>
              <a:ext uri="{FF2B5EF4-FFF2-40B4-BE49-F238E27FC236}">
                <a16:creationId xmlns:a16="http://schemas.microsoft.com/office/drawing/2014/main" id="{BF4AAF2B-14FB-49A4-9CEB-7FAB4B260204}"/>
              </a:ext>
            </a:extLst>
          </p:cNvPr>
          <p:cNvSpPr>
            <a:spLocks noGrp="1" noChangeArrowheads="1"/>
          </p:cNvSpPr>
          <p:nvPr>
            <p:ph idx="1"/>
          </p:nvPr>
        </p:nvSpPr>
        <p:spPr>
          <a:xfrm>
            <a:off x="457200" y="1600200"/>
            <a:ext cx="8001000" cy="4525963"/>
          </a:xfrm>
        </p:spPr>
        <p:txBody>
          <a:bodyPr rtlCol="0">
            <a:normAutofit fontScale="92500" lnSpcReduction="10000"/>
          </a:bodyPr>
          <a:lstStyle/>
          <a:p>
            <a:pPr marL="182880" indent="-182880" fontAlgn="auto">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Classification of antidepressants which work by blocking the reuptake of serotonin after it has been released</a:t>
            </a:r>
          </a:p>
          <a:p>
            <a:pPr marL="182880" indent="-182880" fontAlgn="auto">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So serotonin remains active in the synapse longer than otherwise.</a:t>
            </a:r>
          </a:p>
          <a:p>
            <a:pPr marL="182880" indent="-182880" fontAlgn="auto">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The use of antidepressants has skyrocketed in the past several years and it is estimated that about 38 million people around the world take them.  Why?</a:t>
            </a:r>
          </a:p>
        </p:txBody>
      </p:sp>
      <p:pic>
        <p:nvPicPr>
          <p:cNvPr id="25604" name="Picture 4">
            <a:extLst>
              <a:ext uri="{FF2B5EF4-FFF2-40B4-BE49-F238E27FC236}">
                <a16:creationId xmlns:a16="http://schemas.microsoft.com/office/drawing/2014/main" id="{786D2E74-2A09-4BAC-8FA2-E39EA06B5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5200650"/>
            <a:ext cx="16637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5" name="Picture 4">
            <a:extLst>
              <a:ext uri="{FF2B5EF4-FFF2-40B4-BE49-F238E27FC236}">
                <a16:creationId xmlns:a16="http://schemas.microsoft.com/office/drawing/2014/main" id="{96F58845-52D7-4E5E-8160-C89FBFF8B8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079E902-772A-49E8-9AF0-873F36D95FA7}"/>
              </a:ext>
            </a:extLst>
          </p:cNvPr>
          <p:cNvSpPr>
            <a:spLocks noGrp="1" noChangeArrowheads="1"/>
          </p:cNvSpPr>
          <p:nvPr>
            <p:ph type="ctrTitle"/>
          </p:nvPr>
        </p:nvSpPr>
        <p:spPr>
          <a:xfrm>
            <a:off x="0" y="838200"/>
            <a:ext cx="9144000" cy="1676400"/>
          </a:xfrm>
        </p:spPr>
        <p:txBody>
          <a:bodyPr rtlCol="0"/>
          <a:lstStyle/>
          <a:p>
            <a:pPr fontAlgn="auto">
              <a:spcAft>
                <a:spcPts val="0"/>
              </a:spcAft>
              <a:defRPr/>
            </a:pPr>
            <a:r>
              <a:rPr altLang="en-US" sz="5400">
                <a:latin typeface="Times New Roman" panose="02020603050405020304" pitchFamily="18" charset="0"/>
              </a:rPr>
              <a:t>Biomedical Therapies</a:t>
            </a:r>
          </a:p>
        </p:txBody>
      </p:sp>
      <p:sp>
        <p:nvSpPr>
          <p:cNvPr id="6147" name="Rectangle 3">
            <a:extLst>
              <a:ext uri="{FF2B5EF4-FFF2-40B4-BE49-F238E27FC236}">
                <a16:creationId xmlns:a16="http://schemas.microsoft.com/office/drawing/2014/main" id="{8F53B156-01F7-403B-BA16-3B4CAB208F04}"/>
              </a:ext>
            </a:extLst>
          </p:cNvPr>
          <p:cNvSpPr>
            <a:spLocks noGrp="1" noChangeArrowheads="1"/>
          </p:cNvSpPr>
          <p:nvPr>
            <p:ph type="subTitle" idx="1"/>
          </p:nvPr>
        </p:nvSpPr>
        <p:spPr>
          <a:xfrm>
            <a:off x="0" y="76200"/>
            <a:ext cx="9144000" cy="685800"/>
          </a:xfrm>
        </p:spPr>
        <p:txBody>
          <a:bodyPr rtlCol="0">
            <a:normAutofit fontScale="92500" lnSpcReduction="20000"/>
          </a:bodyPr>
          <a:lstStyle/>
          <a:p>
            <a:pPr fontAlgn="auto">
              <a:spcAft>
                <a:spcPts val="0"/>
              </a:spcAft>
              <a:buClr>
                <a:schemeClr val="tx1">
                  <a:lumMod val="85000"/>
                  <a:lumOff val="15000"/>
                </a:schemeClr>
              </a:buClr>
              <a:buFont typeface="Arial"/>
              <a:buNone/>
              <a:defRPr/>
            </a:pPr>
            <a:r>
              <a:rPr lang="en-US" altLang="en-US" sz="4800">
                <a:latin typeface="Times New Roman" panose="02020603050405020304" pitchFamily="18" charset="0"/>
              </a:rPr>
              <a:t>Module 34</a:t>
            </a:r>
          </a:p>
        </p:txBody>
      </p:sp>
      <p:pic>
        <p:nvPicPr>
          <p:cNvPr id="8196" name="Picture 6">
            <a:extLst>
              <a:ext uri="{FF2B5EF4-FFF2-40B4-BE49-F238E27FC236}">
                <a16:creationId xmlns:a16="http://schemas.microsoft.com/office/drawing/2014/main" id="{E717B6C4-A073-4CC5-85C4-E6844CE78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266950"/>
            <a:ext cx="7505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97" name="Picture 4">
            <a:extLst>
              <a:ext uri="{FF2B5EF4-FFF2-40B4-BE49-F238E27FC236}">
                <a16:creationId xmlns:a16="http://schemas.microsoft.com/office/drawing/2014/main" id="{E99880CB-1A87-45A0-8841-5C800476847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DC94991-CAAA-4641-9951-04F2E1190BA1}"/>
              </a:ext>
            </a:extLst>
          </p:cNvPr>
          <p:cNvSpPr>
            <a:spLocks noGrp="1" noChangeArrowheads="1"/>
          </p:cNvSpPr>
          <p:nvPr>
            <p:ph type="title"/>
          </p:nvPr>
        </p:nvSpPr>
        <p:spPr>
          <a:xfrm>
            <a:off x="457200" y="274638"/>
            <a:ext cx="8458200" cy="1143000"/>
          </a:xfrm>
        </p:spPr>
        <p:txBody>
          <a:bodyPr/>
          <a:lstStyle/>
          <a:p>
            <a:r>
              <a:rPr altLang="en-US">
                <a:latin typeface="Times New Roman" panose="02020603050405020304" pitchFamily="18" charset="0"/>
              </a:rPr>
              <a:t>Prozac and the Brain</a:t>
            </a:r>
          </a:p>
        </p:txBody>
      </p:sp>
      <p:pic>
        <p:nvPicPr>
          <p:cNvPr id="26627" name="Picture 4">
            <a:extLst>
              <a:ext uri="{FF2B5EF4-FFF2-40B4-BE49-F238E27FC236}">
                <a16:creationId xmlns:a16="http://schemas.microsoft.com/office/drawing/2014/main" id="{10632957-B0BB-460A-8824-935C9410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17013"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28" name="Picture 4">
            <a:extLst>
              <a:ext uri="{FF2B5EF4-FFF2-40B4-BE49-F238E27FC236}">
                <a16:creationId xmlns:a16="http://schemas.microsoft.com/office/drawing/2014/main" id="{CEF30BBA-6FCD-4385-8018-490C85D6102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9C76CE-15D2-4CA3-9486-EE8A50E58905}"/>
              </a:ext>
            </a:extLst>
          </p:cNvPr>
          <p:cNvSpPr>
            <a:spLocks noGrp="1" noChangeArrowheads="1"/>
          </p:cNvSpPr>
          <p:nvPr>
            <p:ph type="title"/>
          </p:nvPr>
        </p:nvSpPr>
        <p:spPr>
          <a:xfrm>
            <a:off x="457200" y="274638"/>
            <a:ext cx="8458200" cy="1143000"/>
          </a:xfrm>
        </p:spPr>
        <p:txBody>
          <a:bodyPr/>
          <a:lstStyle/>
          <a:p>
            <a:r>
              <a:rPr altLang="en-US">
                <a:latin typeface="Times New Roman" panose="02020603050405020304" pitchFamily="18" charset="0"/>
              </a:rPr>
              <a:t>Prozac and the Brain</a:t>
            </a:r>
          </a:p>
        </p:txBody>
      </p:sp>
      <p:pic>
        <p:nvPicPr>
          <p:cNvPr id="27651" name="Picture 4">
            <a:extLst>
              <a:ext uri="{FF2B5EF4-FFF2-40B4-BE49-F238E27FC236}">
                <a16:creationId xmlns:a16="http://schemas.microsoft.com/office/drawing/2014/main" id="{34E880D8-7088-4D58-93D6-7D5D904D7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17013"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52" name="Picture 4">
            <a:extLst>
              <a:ext uri="{FF2B5EF4-FFF2-40B4-BE49-F238E27FC236}">
                <a16:creationId xmlns:a16="http://schemas.microsoft.com/office/drawing/2014/main" id="{4EAF1990-5E6A-4FA0-A12E-72A2FFA9EF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634B340-505F-4436-984C-CC19F87E57E4}"/>
              </a:ext>
            </a:extLst>
          </p:cNvPr>
          <p:cNvSpPr>
            <a:spLocks noGrp="1" noChangeArrowheads="1"/>
          </p:cNvSpPr>
          <p:nvPr>
            <p:ph type="title"/>
          </p:nvPr>
        </p:nvSpPr>
        <p:spPr>
          <a:xfrm>
            <a:off x="457200" y="274638"/>
            <a:ext cx="8458200" cy="1143000"/>
          </a:xfrm>
        </p:spPr>
        <p:txBody>
          <a:bodyPr/>
          <a:lstStyle/>
          <a:p>
            <a:r>
              <a:rPr altLang="en-US">
                <a:latin typeface="Times New Roman" panose="02020603050405020304" pitchFamily="18" charset="0"/>
              </a:rPr>
              <a:t>Prozac and the Brain</a:t>
            </a:r>
          </a:p>
        </p:txBody>
      </p:sp>
      <p:pic>
        <p:nvPicPr>
          <p:cNvPr id="28675" name="Picture 4">
            <a:extLst>
              <a:ext uri="{FF2B5EF4-FFF2-40B4-BE49-F238E27FC236}">
                <a16:creationId xmlns:a16="http://schemas.microsoft.com/office/drawing/2014/main" id="{CA80A4AD-5D20-4C55-950F-E064F8E7C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138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6" name="Picture 4">
            <a:extLst>
              <a:ext uri="{FF2B5EF4-FFF2-40B4-BE49-F238E27FC236}">
                <a16:creationId xmlns:a16="http://schemas.microsoft.com/office/drawing/2014/main" id="{6DDC0980-AE77-4BD2-93B2-2DC1ADF7C2E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CA0C4B1-11B2-4636-90E7-71D24494E914}"/>
              </a:ext>
            </a:extLst>
          </p:cNvPr>
          <p:cNvSpPr>
            <a:spLocks noGrp="1"/>
          </p:cNvSpPr>
          <p:nvPr>
            <p:ph type="title"/>
          </p:nvPr>
        </p:nvSpPr>
        <p:spPr/>
        <p:txBody>
          <a:bodyPr/>
          <a:lstStyle/>
          <a:p>
            <a:r>
              <a:rPr altLang="en-US"/>
              <a:t>Antidepressant Drugs</a:t>
            </a:r>
          </a:p>
        </p:txBody>
      </p:sp>
      <p:sp>
        <p:nvSpPr>
          <p:cNvPr id="29699" name="Content Placeholder 2">
            <a:extLst>
              <a:ext uri="{FF2B5EF4-FFF2-40B4-BE49-F238E27FC236}">
                <a16:creationId xmlns:a16="http://schemas.microsoft.com/office/drawing/2014/main" id="{70633AC9-462E-46C1-99CD-4C95DE27866F}"/>
              </a:ext>
            </a:extLst>
          </p:cNvPr>
          <p:cNvSpPr>
            <a:spLocks noGrp="1"/>
          </p:cNvSpPr>
          <p:nvPr>
            <p:ph idx="1"/>
          </p:nvPr>
        </p:nvSpPr>
        <p:spPr/>
        <p:txBody>
          <a:bodyPr/>
          <a:lstStyle/>
          <a:p>
            <a:r>
              <a:rPr lang="en-US" altLang="en-US"/>
              <a:t>Must be taken for about a month before they become effective (therapeutic lag)</a:t>
            </a:r>
          </a:p>
          <a:p>
            <a:r>
              <a:rPr lang="en-US" altLang="en-US"/>
              <a:t>Judging their overall effectiveness is difficult because depression is a cyclical disorder.  Depression goes through cycles lifting and deepening over time. </a:t>
            </a:r>
          </a:p>
          <a:p>
            <a:r>
              <a:rPr lang="en-US" altLang="en-US"/>
              <a:t>This path makes it difficult to determine whether a medication is working or not.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83BE580-4DEE-4F20-BDCC-4E581BD9F285}"/>
              </a:ext>
            </a:extLst>
          </p:cNvPr>
          <p:cNvSpPr>
            <a:spLocks noGrp="1"/>
          </p:cNvSpPr>
          <p:nvPr>
            <p:ph type="title"/>
          </p:nvPr>
        </p:nvSpPr>
        <p:spPr/>
        <p:txBody>
          <a:bodyPr rtlCol="0">
            <a:normAutofit fontScale="90000"/>
          </a:bodyPr>
          <a:lstStyle/>
          <a:p>
            <a:pPr fontAlgn="auto">
              <a:spcAft>
                <a:spcPts val="0"/>
              </a:spcAft>
              <a:defRPr/>
            </a:pPr>
            <a:r>
              <a:rPr altLang="en-US" sz="3600">
                <a:solidFill>
                  <a:schemeClr val="tx1">
                    <a:lumMod val="85000"/>
                    <a:lumOff val="15000"/>
                  </a:schemeClr>
                </a:solidFill>
              </a:rPr>
              <a:t>One recent study combined the effects of almost two dozen carefully conducted studies on depression</a:t>
            </a:r>
            <a:r>
              <a:rPr altLang="en-US">
                <a:solidFill>
                  <a:schemeClr val="tx1">
                    <a:lumMod val="85000"/>
                    <a:lumOff val="15000"/>
                  </a:schemeClr>
                </a:solidFill>
              </a:rPr>
              <a:t>.</a:t>
            </a:r>
          </a:p>
        </p:txBody>
      </p:sp>
      <p:sp>
        <p:nvSpPr>
          <p:cNvPr id="30723" name="Content Placeholder 2">
            <a:extLst>
              <a:ext uri="{FF2B5EF4-FFF2-40B4-BE49-F238E27FC236}">
                <a16:creationId xmlns:a16="http://schemas.microsoft.com/office/drawing/2014/main" id="{31560088-1959-4871-8138-28E5F60ED756}"/>
              </a:ext>
            </a:extLst>
          </p:cNvPr>
          <p:cNvSpPr>
            <a:spLocks noGrp="1"/>
          </p:cNvSpPr>
          <p:nvPr>
            <p:ph idx="1"/>
          </p:nvPr>
        </p:nvSpPr>
        <p:spPr/>
        <p:txBody>
          <a:bodyPr/>
          <a:lstStyle/>
          <a:p>
            <a:r>
              <a:rPr lang="en-US" altLang="en-US"/>
              <a:t>The results? </a:t>
            </a:r>
          </a:p>
          <a:p>
            <a:r>
              <a:rPr lang="en-US" altLang="en-US"/>
              <a:t>People given a placebo (pill that has no chemical effect) reported almost as much improvement as people given the real medication</a:t>
            </a:r>
          </a:p>
          <a:p>
            <a:r>
              <a:rPr lang="en-US" altLang="en-US"/>
              <a:t>So, the belief that they would feel better had the same effect as the serotonin enhancing drugs.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CCD3F0-0989-4480-AB79-1327BA673F31}"/>
              </a:ext>
            </a:extLst>
          </p:cNvPr>
          <p:cNvSpPr>
            <a:spLocks noGrp="1" noChangeArrowheads="1"/>
          </p:cNvSpPr>
          <p:nvPr>
            <p:ph type="title"/>
          </p:nvPr>
        </p:nvSpPr>
        <p:spPr/>
        <p:txBody>
          <a:bodyPr/>
          <a:lstStyle/>
          <a:p>
            <a:r>
              <a:rPr altLang="en-US">
                <a:latin typeface="Times New Roman" panose="02020603050405020304" pitchFamily="18" charset="0"/>
              </a:rPr>
              <a:t>How Do Antidepressants Work?</a:t>
            </a:r>
          </a:p>
        </p:txBody>
      </p:sp>
      <p:pic>
        <p:nvPicPr>
          <p:cNvPr id="31747" name="Picture 4">
            <a:extLst>
              <a:ext uri="{FF2B5EF4-FFF2-40B4-BE49-F238E27FC236}">
                <a16:creationId xmlns:a16="http://schemas.microsoft.com/office/drawing/2014/main" id="{5E3E9EF0-3646-47D2-BCD9-092D42BFE87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8" name="Picture 2">
            <a:extLst>
              <a:ext uri="{FF2B5EF4-FFF2-40B4-BE49-F238E27FC236}">
                <a16:creationId xmlns:a16="http://schemas.microsoft.com/office/drawing/2014/main" id="{B4EFF1FE-79E4-4736-A7A7-DE13F6462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5775"/>
            <a:ext cx="90947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427DD8B-4675-49DF-A36F-665366A4B3CC}"/>
              </a:ext>
            </a:extLst>
          </p:cNvPr>
          <p:cNvSpPr>
            <a:spLocks noGrp="1" noChangeArrowheads="1"/>
          </p:cNvSpPr>
          <p:nvPr>
            <p:ph type="title"/>
          </p:nvPr>
        </p:nvSpPr>
        <p:spPr/>
        <p:txBody>
          <a:bodyPr/>
          <a:lstStyle/>
          <a:p>
            <a:endParaRPr altLang="en-US">
              <a:latin typeface="Times New Roman" panose="02020603050405020304" pitchFamily="18" charset="0"/>
            </a:endParaRPr>
          </a:p>
        </p:txBody>
      </p:sp>
      <p:pic>
        <p:nvPicPr>
          <p:cNvPr id="32771" name="Picture 4">
            <a:extLst>
              <a:ext uri="{FF2B5EF4-FFF2-40B4-BE49-F238E27FC236}">
                <a16:creationId xmlns:a16="http://schemas.microsoft.com/office/drawing/2014/main" id="{4DAACC51-1238-4C15-B1CE-F6687064CBD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2" name="Picture 2">
            <a:extLst>
              <a:ext uri="{FF2B5EF4-FFF2-40B4-BE49-F238E27FC236}">
                <a16:creationId xmlns:a16="http://schemas.microsoft.com/office/drawing/2014/main" id="{3B3398A8-1BCF-4505-9FA0-B16D8CFBE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5775"/>
            <a:ext cx="90947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4318B7B-83B4-4F4F-9328-6FADBDB232DA}"/>
              </a:ext>
            </a:extLst>
          </p:cNvPr>
          <p:cNvSpPr>
            <a:spLocks noGrp="1" noChangeArrowheads="1"/>
          </p:cNvSpPr>
          <p:nvPr>
            <p:ph type="title"/>
          </p:nvPr>
        </p:nvSpPr>
        <p:spPr/>
        <p:txBody>
          <a:bodyPr/>
          <a:lstStyle/>
          <a:p>
            <a:endParaRPr altLang="en-US">
              <a:latin typeface="Times New Roman" panose="02020603050405020304" pitchFamily="18" charset="0"/>
            </a:endParaRPr>
          </a:p>
        </p:txBody>
      </p:sp>
      <p:pic>
        <p:nvPicPr>
          <p:cNvPr id="33795" name="Picture 4">
            <a:extLst>
              <a:ext uri="{FF2B5EF4-FFF2-40B4-BE49-F238E27FC236}">
                <a16:creationId xmlns:a16="http://schemas.microsoft.com/office/drawing/2014/main" id="{27FDE140-2F63-4360-AFA2-332F30BC36C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6" name="Picture 2">
            <a:extLst>
              <a:ext uri="{FF2B5EF4-FFF2-40B4-BE49-F238E27FC236}">
                <a16:creationId xmlns:a16="http://schemas.microsoft.com/office/drawing/2014/main" id="{9ECB2522-9C05-4D49-8F6B-1C2166426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5775"/>
            <a:ext cx="90947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56B217A-B5E6-4091-B497-2DABB5C913F0}"/>
              </a:ext>
            </a:extLst>
          </p:cNvPr>
          <p:cNvSpPr>
            <a:spLocks noGrp="1" noChangeArrowheads="1"/>
          </p:cNvSpPr>
          <p:nvPr>
            <p:ph type="title"/>
          </p:nvPr>
        </p:nvSpPr>
        <p:spPr/>
        <p:txBody>
          <a:bodyPr/>
          <a:lstStyle/>
          <a:p>
            <a:endParaRPr altLang="en-US">
              <a:latin typeface="Times New Roman" panose="02020603050405020304" pitchFamily="18" charset="0"/>
            </a:endParaRPr>
          </a:p>
        </p:txBody>
      </p:sp>
      <p:pic>
        <p:nvPicPr>
          <p:cNvPr id="34819" name="Picture 4">
            <a:extLst>
              <a:ext uri="{FF2B5EF4-FFF2-40B4-BE49-F238E27FC236}">
                <a16:creationId xmlns:a16="http://schemas.microsoft.com/office/drawing/2014/main" id="{E1930E39-E0DC-48E9-9307-22F421D1586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0" name="Picture 2">
            <a:extLst>
              <a:ext uri="{FF2B5EF4-FFF2-40B4-BE49-F238E27FC236}">
                <a16:creationId xmlns:a16="http://schemas.microsoft.com/office/drawing/2014/main" id="{CBCDB485-89A3-4C80-B126-914EE223F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027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2442BDD-5D7D-4C19-8CCD-3C389C2091E3}"/>
              </a:ext>
            </a:extLst>
          </p:cNvPr>
          <p:cNvSpPr>
            <a:spLocks noGrp="1" noChangeArrowheads="1"/>
          </p:cNvSpPr>
          <p:nvPr>
            <p:ph type="title"/>
          </p:nvPr>
        </p:nvSpPr>
        <p:spPr>
          <a:xfrm>
            <a:off x="1176338" y="609600"/>
            <a:ext cx="6799262" cy="1609725"/>
          </a:xfrm>
        </p:spPr>
        <p:txBody>
          <a:bodyPr/>
          <a:lstStyle/>
          <a:p>
            <a:r>
              <a:rPr altLang="en-US">
                <a:latin typeface="Times New Roman" panose="02020603050405020304" pitchFamily="18" charset="0"/>
              </a:rPr>
              <a:t>Mood stabilizing Medications</a:t>
            </a:r>
          </a:p>
        </p:txBody>
      </p:sp>
      <p:sp>
        <p:nvSpPr>
          <p:cNvPr id="32771" name="Rectangle 3">
            <a:extLst>
              <a:ext uri="{FF2B5EF4-FFF2-40B4-BE49-F238E27FC236}">
                <a16:creationId xmlns:a16="http://schemas.microsoft.com/office/drawing/2014/main" id="{C0C54AFC-095E-49A3-B952-8B28260CAAB5}"/>
              </a:ext>
            </a:extLst>
          </p:cNvPr>
          <p:cNvSpPr>
            <a:spLocks noGrp="1" noChangeArrowheads="1"/>
          </p:cNvSpPr>
          <p:nvPr>
            <p:ph idx="1"/>
          </p:nvPr>
        </p:nvSpPr>
        <p:spPr>
          <a:xfrm>
            <a:off x="457200" y="1752600"/>
            <a:ext cx="8001000" cy="4373563"/>
          </a:xfrm>
        </p:spPr>
        <p:txBody>
          <a:bodyPr rtlCol="0">
            <a:normAutofit lnSpcReduction="10000"/>
          </a:bodyPr>
          <a:lstStyle/>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Lithium: Medication used primarily to treat bipolar disorder</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Not known how or why lithium works but a large number of bipolar patients report improvement with the drug(70%)</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Drugs seem to bring stability and calm to areas of the brain that have become overstimulated/overactive</a:t>
            </a:r>
          </a:p>
          <a:p>
            <a:pPr marL="182880" indent="-182880" fontAlgn="auto">
              <a:spcAft>
                <a:spcPts val="0"/>
              </a:spcAft>
              <a:buClr>
                <a:schemeClr val="tx1">
                  <a:lumMod val="85000"/>
                  <a:lumOff val="15000"/>
                </a:schemeClr>
              </a:buClr>
              <a:buFont typeface="Arial"/>
              <a:buChar char="•"/>
              <a:defRPr/>
            </a:pPr>
            <a:endParaRPr lang="en-US" altLang="en-US" sz="3600" dirty="0">
              <a:solidFill>
                <a:schemeClr val="tx1">
                  <a:lumMod val="85000"/>
                  <a:lumOff val="15000"/>
                </a:schemeClr>
              </a:solidFill>
              <a:latin typeface="Times New Roman" panose="02020603050405020304" pitchFamily="18" charset="0"/>
            </a:endParaRPr>
          </a:p>
        </p:txBody>
      </p:sp>
      <p:pic>
        <p:nvPicPr>
          <p:cNvPr id="35844" name="Picture 4">
            <a:extLst>
              <a:ext uri="{FF2B5EF4-FFF2-40B4-BE49-F238E27FC236}">
                <a16:creationId xmlns:a16="http://schemas.microsoft.com/office/drawing/2014/main" id="{4BA728B3-0E69-4912-B746-FDBF9C848F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2BC759B-6958-4EC3-A579-7B2B83122F89}"/>
              </a:ext>
            </a:extLst>
          </p:cNvPr>
          <p:cNvSpPr>
            <a:spLocks noGrp="1" noChangeArrowheads="1"/>
          </p:cNvSpPr>
          <p:nvPr>
            <p:ph type="title"/>
          </p:nvPr>
        </p:nvSpPr>
        <p:spPr/>
        <p:txBody>
          <a:bodyPr/>
          <a:lstStyle/>
          <a:p>
            <a:r>
              <a:rPr altLang="en-US">
                <a:latin typeface="Times New Roman" panose="02020603050405020304" pitchFamily="18" charset="0"/>
              </a:rPr>
              <a:t>Biomedical Therapies</a:t>
            </a:r>
          </a:p>
        </p:txBody>
      </p:sp>
      <p:sp>
        <p:nvSpPr>
          <p:cNvPr id="9219" name="Rectangle 3">
            <a:extLst>
              <a:ext uri="{FF2B5EF4-FFF2-40B4-BE49-F238E27FC236}">
                <a16:creationId xmlns:a16="http://schemas.microsoft.com/office/drawing/2014/main" id="{0713E2BE-5446-4637-9993-5C2BBE978CB2}"/>
              </a:ext>
            </a:extLst>
          </p:cNvPr>
          <p:cNvSpPr>
            <a:spLocks noGrp="1" noChangeArrowheads="1"/>
          </p:cNvSpPr>
          <p:nvPr>
            <p:ph idx="1"/>
          </p:nvPr>
        </p:nvSpPr>
        <p:spPr>
          <a:xfrm>
            <a:off x="457200" y="1600200"/>
            <a:ext cx="8001000" cy="4525963"/>
          </a:xfrm>
        </p:spPr>
        <p:txBody>
          <a:bodyPr/>
          <a:lstStyle/>
          <a:p>
            <a:r>
              <a:rPr lang="en-US" altLang="en-US" sz="3600" b="1">
                <a:solidFill>
                  <a:srgbClr val="FF0000"/>
                </a:solidFill>
                <a:latin typeface="Times New Roman" panose="02020603050405020304" pitchFamily="18" charset="0"/>
              </a:rPr>
              <a:t>The treatment of psychological disorders by changing the brain’s functioning by using prescribed drugs, electroconvulsive therapy, or surgery.</a:t>
            </a:r>
          </a:p>
        </p:txBody>
      </p:sp>
      <p:pic>
        <p:nvPicPr>
          <p:cNvPr id="9220" name="Picture 4">
            <a:extLst>
              <a:ext uri="{FF2B5EF4-FFF2-40B4-BE49-F238E27FC236}">
                <a16:creationId xmlns:a16="http://schemas.microsoft.com/office/drawing/2014/main" id="{7D6C2CF5-572F-49E2-8060-C9161434DCF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B37D-DAB0-4CF6-A555-09D8FFF60850}"/>
              </a:ext>
            </a:extLst>
          </p:cNvPr>
          <p:cNvSpPr>
            <a:spLocks noGrp="1"/>
          </p:cNvSpPr>
          <p:nvPr>
            <p:ph type="title"/>
          </p:nvPr>
        </p:nvSpPr>
        <p:spPr/>
        <p:txBody>
          <a:bodyPr/>
          <a:lstStyle/>
          <a:p>
            <a:r>
              <a:rPr lang="en-US"/>
              <a:t>A different view.....</a:t>
            </a:r>
          </a:p>
        </p:txBody>
      </p:sp>
      <p:sp>
        <p:nvSpPr>
          <p:cNvPr id="3" name="Content Placeholder 2">
            <a:extLst>
              <a:ext uri="{FF2B5EF4-FFF2-40B4-BE49-F238E27FC236}">
                <a16:creationId xmlns:a16="http://schemas.microsoft.com/office/drawing/2014/main" id="{7DC562E4-61F9-4390-A389-38F15E10BE2F}"/>
              </a:ext>
            </a:extLst>
          </p:cNvPr>
          <p:cNvSpPr>
            <a:spLocks noGrp="1"/>
          </p:cNvSpPr>
          <p:nvPr>
            <p:ph idx="1"/>
          </p:nvPr>
        </p:nvSpPr>
        <p:spPr/>
        <p:txBody>
          <a:bodyPr/>
          <a:lstStyle/>
          <a:p>
            <a:pPr marL="0" indent="0">
              <a:buNone/>
            </a:pPr>
            <a:r>
              <a:rPr lang="en-US" sz="2800" dirty="0"/>
              <a:t>Medication Spellbinding......</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10297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CACE90A-FEAC-4F1A-B562-8D2D8A2DEFC2}"/>
              </a:ext>
            </a:extLst>
          </p:cNvPr>
          <p:cNvSpPr>
            <a:spLocks noGrp="1" noChangeArrowheads="1"/>
          </p:cNvSpPr>
          <p:nvPr>
            <p:ph type="ctrTitle"/>
          </p:nvPr>
        </p:nvSpPr>
        <p:spPr>
          <a:xfrm>
            <a:off x="0" y="0"/>
            <a:ext cx="9144000" cy="6858000"/>
          </a:xfrm>
        </p:spPr>
        <p:txBody>
          <a:bodyPr rtlCol="0"/>
          <a:lstStyle/>
          <a:p>
            <a:pPr fontAlgn="auto">
              <a:spcAft>
                <a:spcPts val="0"/>
              </a:spcAft>
              <a:defRPr/>
            </a:pPr>
            <a:r>
              <a:rPr altLang="en-US" sz="6600">
                <a:latin typeface="Times New Roman" panose="02020603050405020304" pitchFamily="18" charset="0"/>
              </a:rPr>
              <a:t>Electroconvulsive Therapy</a:t>
            </a:r>
          </a:p>
        </p:txBody>
      </p:sp>
      <p:sp>
        <p:nvSpPr>
          <p:cNvPr id="49155" name="Rectangle 3">
            <a:extLst>
              <a:ext uri="{FF2B5EF4-FFF2-40B4-BE49-F238E27FC236}">
                <a16:creationId xmlns:a16="http://schemas.microsoft.com/office/drawing/2014/main" id="{69444937-7D1D-4303-9248-AECDEB01F85D}"/>
              </a:ext>
            </a:extLst>
          </p:cNvPr>
          <p:cNvSpPr>
            <a:spLocks noGrp="1" noChangeArrowheads="1"/>
          </p:cNvSpPr>
          <p:nvPr>
            <p:ph type="subTitle" idx="1"/>
          </p:nvPr>
        </p:nvSpPr>
        <p:spPr>
          <a:xfrm>
            <a:off x="304800" y="228600"/>
            <a:ext cx="8610600" cy="914400"/>
          </a:xfrm>
        </p:spPr>
        <p:txBody>
          <a:bodyPr rtlCol="0"/>
          <a:lstStyle/>
          <a:p>
            <a:pPr fontAlgn="auto">
              <a:spcAft>
                <a:spcPts val="0"/>
              </a:spcAft>
              <a:buClr>
                <a:schemeClr val="tx1">
                  <a:lumMod val="85000"/>
                  <a:lumOff val="15000"/>
                </a:schemeClr>
              </a:buClr>
              <a:defRPr/>
            </a:pPr>
            <a:r>
              <a:rPr lang="en-US" altLang="en-US" sz="2400">
                <a:latin typeface="Times New Roman" panose="02020603050405020304" pitchFamily="18" charset="0"/>
              </a:rPr>
              <a:t>Module 34: Biomedical Therapies</a:t>
            </a:r>
          </a:p>
          <a:p>
            <a:pPr fontAlgn="auto">
              <a:spcAft>
                <a:spcPts val="0"/>
              </a:spcAft>
              <a:buClr>
                <a:schemeClr val="tx1">
                  <a:lumMod val="85000"/>
                  <a:lumOff val="15000"/>
                </a:schemeClr>
              </a:buClr>
              <a:defRPr/>
            </a:pPr>
            <a:endParaRPr lang="en-US" altLang="en-US" sz="2400">
              <a:latin typeface="Times New Roman" panose="02020603050405020304" pitchFamily="18" charset="0"/>
            </a:endParaRPr>
          </a:p>
        </p:txBody>
      </p:sp>
      <p:pic>
        <p:nvPicPr>
          <p:cNvPr id="37892" name="Picture 4">
            <a:extLst>
              <a:ext uri="{FF2B5EF4-FFF2-40B4-BE49-F238E27FC236}">
                <a16:creationId xmlns:a16="http://schemas.microsoft.com/office/drawing/2014/main" id="{EF617A0B-9FE8-4EB9-9092-44055B517A7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D6FA5B9-FC72-4E0B-BFC6-DC3E07F860B0}"/>
              </a:ext>
            </a:extLst>
          </p:cNvPr>
          <p:cNvSpPr>
            <a:spLocks noGrp="1" noChangeArrowheads="1"/>
          </p:cNvSpPr>
          <p:nvPr>
            <p:ph type="title"/>
          </p:nvPr>
        </p:nvSpPr>
        <p:spPr>
          <a:xfrm>
            <a:off x="1176338" y="609600"/>
            <a:ext cx="6799262" cy="1609725"/>
          </a:xfrm>
        </p:spPr>
        <p:txBody>
          <a:bodyPr rtlCol="0">
            <a:normAutofit/>
          </a:bodyPr>
          <a:lstStyle/>
          <a:p>
            <a:pPr fontAlgn="auto">
              <a:spcAft>
                <a:spcPts val="0"/>
              </a:spcAft>
              <a:defRPr/>
            </a:pPr>
            <a:r>
              <a:rPr altLang="en-US">
                <a:solidFill>
                  <a:schemeClr val="accent3"/>
                </a:solidFill>
                <a:latin typeface="Times New Roman" panose="02020603050405020304" pitchFamily="18" charset="0"/>
              </a:rPr>
              <a:t>Insulin Therapy</a:t>
            </a:r>
          </a:p>
        </p:txBody>
      </p:sp>
      <p:sp>
        <p:nvSpPr>
          <p:cNvPr id="35843" name="Rectangle 3">
            <a:extLst>
              <a:ext uri="{FF2B5EF4-FFF2-40B4-BE49-F238E27FC236}">
                <a16:creationId xmlns:a16="http://schemas.microsoft.com/office/drawing/2014/main" id="{2B4C7DB3-7370-4AD6-9580-D07A4FD80F8F}"/>
              </a:ext>
            </a:extLst>
          </p:cNvPr>
          <p:cNvSpPr>
            <a:spLocks noGrp="1" noChangeArrowheads="1"/>
          </p:cNvSpPr>
          <p:nvPr>
            <p:ph idx="1"/>
          </p:nvPr>
        </p:nvSpPr>
        <p:spPr>
          <a:xfrm>
            <a:off x="457200" y="1828800"/>
            <a:ext cx="8001000" cy="4297363"/>
          </a:xfrm>
        </p:spPr>
        <p:txBody>
          <a:bodyPr rtlCol="0">
            <a:normAutofit/>
          </a:bodyPr>
          <a:lstStyle/>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Depressed patients are given an overdose of insulin to cause a convulsion.</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Difficulties in determining the proper dosage of insulin led to a decline in use of this therapy.</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Was replaced by Electroconvulsive Therapy (ECT)</a:t>
            </a:r>
          </a:p>
        </p:txBody>
      </p:sp>
      <p:pic>
        <p:nvPicPr>
          <p:cNvPr id="38916" name="Picture 4">
            <a:extLst>
              <a:ext uri="{FF2B5EF4-FFF2-40B4-BE49-F238E27FC236}">
                <a16:creationId xmlns:a16="http://schemas.microsoft.com/office/drawing/2014/main" id="{219B1CD5-DF24-4763-B719-914067073AE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3AF772F-004C-49AE-91B5-7524060F50BB}"/>
              </a:ext>
            </a:extLst>
          </p:cNvPr>
          <p:cNvSpPr>
            <a:spLocks noGrp="1" noChangeArrowheads="1"/>
          </p:cNvSpPr>
          <p:nvPr>
            <p:ph type="title"/>
          </p:nvPr>
        </p:nvSpPr>
        <p:spPr>
          <a:xfrm>
            <a:off x="1176338" y="533400"/>
            <a:ext cx="6799262" cy="1685925"/>
          </a:xfrm>
        </p:spPr>
        <p:txBody>
          <a:bodyPr/>
          <a:lstStyle/>
          <a:p>
            <a:r>
              <a:rPr altLang="en-US" sz="3600" u="sng">
                <a:latin typeface="Times New Roman" panose="02020603050405020304" pitchFamily="18" charset="0"/>
              </a:rPr>
              <a:t>Electroconvulsive Therapy (ECT)</a:t>
            </a:r>
          </a:p>
        </p:txBody>
      </p:sp>
      <p:sp>
        <p:nvSpPr>
          <p:cNvPr id="36867" name="Rectangle 3">
            <a:extLst>
              <a:ext uri="{FF2B5EF4-FFF2-40B4-BE49-F238E27FC236}">
                <a16:creationId xmlns:a16="http://schemas.microsoft.com/office/drawing/2014/main" id="{0CF5EF99-B908-440C-B390-3023912B6EAE}"/>
              </a:ext>
            </a:extLst>
          </p:cNvPr>
          <p:cNvSpPr>
            <a:spLocks noGrp="1" noChangeArrowheads="1"/>
          </p:cNvSpPr>
          <p:nvPr>
            <p:ph idx="1"/>
          </p:nvPr>
        </p:nvSpPr>
        <p:spPr>
          <a:xfrm>
            <a:off x="457200" y="1600200"/>
            <a:ext cx="8001000" cy="4525963"/>
          </a:xfrm>
        </p:spPr>
        <p:txBody>
          <a:bodyPr rtlCol="0">
            <a:normAutofit/>
          </a:bodyPr>
          <a:lstStyle/>
          <a:p>
            <a:pPr marL="182880" indent="-182880" fontAlgn="auto">
              <a:spcAft>
                <a:spcPts val="0"/>
              </a:spcAft>
              <a:buClr>
                <a:schemeClr val="tx1">
                  <a:lumMod val="85000"/>
                  <a:lumOff val="15000"/>
                </a:schemeClr>
              </a:buClr>
              <a:buFont typeface="Arial"/>
              <a:buChar char="•"/>
              <a:defRPr/>
            </a:pPr>
            <a:r>
              <a:rPr lang="en-US" altLang="en-US" sz="3600" dirty="0">
                <a:solidFill>
                  <a:schemeClr val="accent3"/>
                </a:solidFill>
                <a:latin typeface="Times New Roman" panose="02020603050405020304" pitchFamily="18" charset="0"/>
              </a:rPr>
              <a:t>Therapy for major depression in which a brief electrical current is sent through the brain of an anesthetized patient.</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The current causes a convulsion.</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Was preceded by </a:t>
            </a:r>
            <a:r>
              <a:rPr lang="en-US" altLang="en-US" sz="3600" u="sng" dirty="0">
                <a:solidFill>
                  <a:schemeClr val="tx1">
                    <a:lumMod val="85000"/>
                    <a:lumOff val="15000"/>
                  </a:schemeClr>
                </a:solidFill>
                <a:latin typeface="Times New Roman" panose="02020603050405020304" pitchFamily="18" charset="0"/>
              </a:rPr>
              <a:t>insulin therapy</a:t>
            </a:r>
            <a:r>
              <a:rPr lang="en-US" altLang="en-US" sz="3600" dirty="0">
                <a:solidFill>
                  <a:schemeClr val="tx1">
                    <a:lumMod val="85000"/>
                    <a:lumOff val="15000"/>
                  </a:schemeClr>
                </a:solidFill>
                <a:latin typeface="Times New Roman" panose="02020603050405020304" pitchFamily="18" charset="0"/>
              </a:rPr>
              <a:t>.</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Sometimes called “shock therapy.”</a:t>
            </a:r>
          </a:p>
        </p:txBody>
      </p:sp>
      <p:pic>
        <p:nvPicPr>
          <p:cNvPr id="39940" name="Picture 4">
            <a:extLst>
              <a:ext uri="{FF2B5EF4-FFF2-40B4-BE49-F238E27FC236}">
                <a16:creationId xmlns:a16="http://schemas.microsoft.com/office/drawing/2014/main" id="{EBACE309-9F1C-4E4F-8496-DF725FBC672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65F6E37-39C6-4BFD-8CA0-B98300A0218F}"/>
              </a:ext>
            </a:extLst>
          </p:cNvPr>
          <p:cNvSpPr>
            <a:spLocks noGrp="1" noChangeArrowheads="1"/>
          </p:cNvSpPr>
          <p:nvPr>
            <p:ph type="title"/>
          </p:nvPr>
        </p:nvSpPr>
        <p:spPr>
          <a:xfrm>
            <a:off x="457200" y="0"/>
            <a:ext cx="8229600" cy="1143000"/>
          </a:xfrm>
        </p:spPr>
        <p:txBody>
          <a:bodyPr/>
          <a:lstStyle/>
          <a:p>
            <a:r>
              <a:rPr altLang="en-US">
                <a:latin typeface="Times New Roman" panose="02020603050405020304" pitchFamily="18" charset="0"/>
              </a:rPr>
              <a:t>ECT Facts</a:t>
            </a:r>
          </a:p>
        </p:txBody>
      </p:sp>
      <p:sp>
        <p:nvSpPr>
          <p:cNvPr id="40963" name="Rectangle 3">
            <a:extLst>
              <a:ext uri="{FF2B5EF4-FFF2-40B4-BE49-F238E27FC236}">
                <a16:creationId xmlns:a16="http://schemas.microsoft.com/office/drawing/2014/main" id="{28D4C192-31B1-45C2-A8CF-5B8B1C708213}"/>
              </a:ext>
            </a:extLst>
          </p:cNvPr>
          <p:cNvSpPr>
            <a:spLocks noGrp="1" noChangeArrowheads="1"/>
          </p:cNvSpPr>
          <p:nvPr>
            <p:ph idx="1"/>
          </p:nvPr>
        </p:nvSpPr>
        <p:spPr>
          <a:xfrm>
            <a:off x="152400" y="914400"/>
            <a:ext cx="8991600" cy="4525963"/>
          </a:xfrm>
        </p:spPr>
        <p:txBody>
          <a:bodyPr/>
          <a:lstStyle/>
          <a:p>
            <a:r>
              <a:rPr lang="en-US" altLang="en-US" sz="3600">
                <a:latin typeface="Times New Roman" panose="02020603050405020304" pitchFamily="18" charset="0"/>
              </a:rPr>
              <a:t>Used when antidepressants fail</a:t>
            </a:r>
          </a:p>
          <a:p>
            <a:r>
              <a:rPr lang="en-US" altLang="en-US" sz="3600">
                <a:latin typeface="Times New Roman" panose="02020603050405020304" pitchFamily="18" charset="0"/>
              </a:rPr>
              <a:t>Most (80%) patients report improvement</a:t>
            </a:r>
          </a:p>
          <a:p>
            <a:r>
              <a:rPr lang="en-US" altLang="en-US" sz="3600">
                <a:latin typeface="Times New Roman" panose="02020603050405020304" pitchFamily="18" charset="0"/>
              </a:rPr>
              <a:t>Side effect is potential memory loss</a:t>
            </a:r>
          </a:p>
          <a:p>
            <a:r>
              <a:rPr lang="en-US" altLang="en-US" sz="3600">
                <a:latin typeface="Times New Roman" panose="02020603050405020304" pitchFamily="18" charset="0"/>
              </a:rPr>
              <a:t>How and why the process works is unknown </a:t>
            </a:r>
          </a:p>
        </p:txBody>
      </p:sp>
      <p:pic>
        <p:nvPicPr>
          <p:cNvPr id="40964" name="Picture 4" descr="Blair-Broeker_fig">
            <a:extLst>
              <a:ext uri="{FF2B5EF4-FFF2-40B4-BE49-F238E27FC236}">
                <a16:creationId xmlns:a16="http://schemas.microsoft.com/office/drawing/2014/main" id="{D7DB8A08-07DE-4FFA-BD32-9203AC383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058DE06B-0474-4C51-B46B-E728A6CD16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AA8C-6995-4896-A9A8-3E0EC1709830}"/>
              </a:ext>
            </a:extLst>
          </p:cNvPr>
          <p:cNvSpPr>
            <a:spLocks noGrp="1"/>
          </p:cNvSpPr>
          <p:nvPr>
            <p:ph type="title"/>
          </p:nvPr>
        </p:nvSpPr>
        <p:spPr/>
        <p:txBody>
          <a:bodyPr/>
          <a:lstStyle/>
          <a:p>
            <a:r>
              <a:rPr lang="en-US"/>
              <a:t>Past vs. Present.....</a:t>
            </a:r>
          </a:p>
        </p:txBody>
      </p:sp>
      <p:sp>
        <p:nvSpPr>
          <p:cNvPr id="3" name="Content Placeholder 2">
            <a:extLst>
              <a:ext uri="{FF2B5EF4-FFF2-40B4-BE49-F238E27FC236}">
                <a16:creationId xmlns:a16="http://schemas.microsoft.com/office/drawing/2014/main" id="{987C8EBE-B51A-4206-8C18-10995408A97B}"/>
              </a:ext>
            </a:extLst>
          </p:cNvPr>
          <p:cNvSpPr>
            <a:spLocks noGrp="1"/>
          </p:cNvSpPr>
          <p:nvPr>
            <p:ph idx="1"/>
          </p:nvPr>
        </p:nvSpPr>
        <p:spPr/>
        <p:txBody>
          <a:bodyPr/>
          <a:lstStyle/>
          <a:p>
            <a:pPr marL="182245" indent="-182245"/>
            <a:endParaRPr lang="en-US" dirty="0"/>
          </a:p>
        </p:txBody>
      </p:sp>
    </p:spTree>
    <p:extLst>
      <p:ext uri="{BB962C8B-B14F-4D97-AF65-F5344CB8AC3E}">
        <p14:creationId xmlns:p14="http://schemas.microsoft.com/office/powerpoint/2010/main" val="2406405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EB13ACA-A358-413A-9066-F52DB6A606E0}"/>
              </a:ext>
            </a:extLst>
          </p:cNvPr>
          <p:cNvSpPr>
            <a:spLocks noGrp="1"/>
          </p:cNvSpPr>
          <p:nvPr>
            <p:ph type="title"/>
          </p:nvPr>
        </p:nvSpPr>
        <p:spPr/>
        <p:txBody>
          <a:bodyPr/>
          <a:lstStyle/>
          <a:p>
            <a:r>
              <a:rPr altLang="en-US"/>
              <a:t>Electroconvulsive Therapy</a:t>
            </a:r>
          </a:p>
        </p:txBody>
      </p:sp>
      <p:sp>
        <p:nvSpPr>
          <p:cNvPr id="41987" name="Content Placeholder 2">
            <a:extLst>
              <a:ext uri="{FF2B5EF4-FFF2-40B4-BE49-F238E27FC236}">
                <a16:creationId xmlns:a16="http://schemas.microsoft.com/office/drawing/2014/main" id="{A808943A-68F3-4FE2-9757-80562C2CB24E}"/>
              </a:ext>
            </a:extLst>
          </p:cNvPr>
          <p:cNvSpPr>
            <a:spLocks noGrp="1"/>
          </p:cNvSpPr>
          <p:nvPr>
            <p:ph idx="1"/>
          </p:nvPr>
        </p:nvSpPr>
        <p:spPr/>
        <p:txBody>
          <a:bodyPr/>
          <a:lstStyle/>
          <a:p>
            <a:r>
              <a:rPr lang="en-US" altLang="en-US">
                <a:hlinkClick r:id="rId2"/>
              </a:rPr>
              <a:t>Out of Mind ECT</a:t>
            </a:r>
            <a:endParaRPr lang="en-US" altLang="en-US"/>
          </a:p>
          <a:p>
            <a:r>
              <a:rPr lang="en-US" altLang="en-US">
                <a:hlinkClick r:id="rId3"/>
              </a:rPr>
              <a:t>Modern ECT</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F4D32C5-27A2-4969-80B4-3EB22FCA0417}"/>
              </a:ext>
            </a:extLst>
          </p:cNvPr>
          <p:cNvSpPr>
            <a:spLocks noGrp="1" noChangeArrowheads="1"/>
          </p:cNvSpPr>
          <p:nvPr>
            <p:ph type="title"/>
          </p:nvPr>
        </p:nvSpPr>
        <p:spPr/>
        <p:txBody>
          <a:bodyPr/>
          <a:lstStyle/>
          <a:p>
            <a:r>
              <a:rPr altLang="en-US">
                <a:latin typeface="Times New Roman" panose="02020603050405020304" pitchFamily="18" charset="0"/>
              </a:rPr>
              <a:t>ECT</a:t>
            </a:r>
          </a:p>
        </p:txBody>
      </p:sp>
      <p:pic>
        <p:nvPicPr>
          <p:cNvPr id="43011" name="Picture 4">
            <a:extLst>
              <a:ext uri="{FF2B5EF4-FFF2-40B4-BE49-F238E27FC236}">
                <a16:creationId xmlns:a16="http://schemas.microsoft.com/office/drawing/2014/main" id="{8AE26E52-A96A-4274-82D7-1341C5126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231900"/>
            <a:ext cx="50006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2" name="Picture 4">
            <a:extLst>
              <a:ext uri="{FF2B5EF4-FFF2-40B4-BE49-F238E27FC236}">
                <a16:creationId xmlns:a16="http://schemas.microsoft.com/office/drawing/2014/main" id="{52FFA864-72C7-4A0A-883D-3DAE275523A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2AEEC09-1713-4F2A-9A01-1636F35C6557}"/>
              </a:ext>
            </a:extLst>
          </p:cNvPr>
          <p:cNvSpPr>
            <a:spLocks noGrp="1" noChangeArrowheads="1"/>
          </p:cNvSpPr>
          <p:nvPr>
            <p:ph type="title"/>
          </p:nvPr>
        </p:nvSpPr>
        <p:spPr>
          <a:xfrm>
            <a:off x="457200" y="152400"/>
            <a:ext cx="8229600" cy="1143000"/>
          </a:xfrm>
        </p:spPr>
        <p:txBody>
          <a:bodyPr rtlCol="0">
            <a:normAutofit fontScale="90000"/>
          </a:bodyPr>
          <a:lstStyle/>
          <a:p>
            <a:pPr fontAlgn="auto">
              <a:spcAft>
                <a:spcPts val="0"/>
              </a:spcAft>
              <a:defRPr/>
            </a:pPr>
            <a:r>
              <a:rPr altLang="en-US">
                <a:solidFill>
                  <a:schemeClr val="tx1">
                    <a:lumMod val="85000"/>
                    <a:lumOff val="15000"/>
                  </a:schemeClr>
                </a:solidFill>
                <a:latin typeface="Times New Roman" panose="02020603050405020304" pitchFamily="18" charset="0"/>
              </a:rPr>
              <a:t>Repetitive Transcranial Magnetic Stimulation</a:t>
            </a:r>
          </a:p>
        </p:txBody>
      </p:sp>
      <p:sp>
        <p:nvSpPr>
          <p:cNvPr id="40963" name="Rectangle 3">
            <a:extLst>
              <a:ext uri="{FF2B5EF4-FFF2-40B4-BE49-F238E27FC236}">
                <a16:creationId xmlns:a16="http://schemas.microsoft.com/office/drawing/2014/main" id="{F568CE01-CFB5-4EBC-8C14-604B11E68A00}"/>
              </a:ext>
            </a:extLst>
          </p:cNvPr>
          <p:cNvSpPr>
            <a:spLocks noGrp="1" noChangeArrowheads="1"/>
          </p:cNvSpPr>
          <p:nvPr>
            <p:ph idx="1"/>
          </p:nvPr>
        </p:nvSpPr>
        <p:spPr>
          <a:xfrm>
            <a:off x="533400" y="1798638"/>
            <a:ext cx="7543800" cy="4525962"/>
          </a:xfrm>
        </p:spPr>
        <p:txBody>
          <a:bodyPr rtlCol="0">
            <a:normAutofit/>
          </a:bodyPr>
          <a:lstStyle/>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Repeated pulses of magnetic energy</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Uses magnetic fields, instead of electricity, and does not produce convulsions.</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rPr>
              <a:t>painless</a:t>
            </a: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hlinkClick r:id="rId2"/>
              </a:rPr>
              <a:t>depression and </a:t>
            </a:r>
            <a:r>
              <a:rPr lang="en-US" altLang="en-US" sz="3600" dirty="0" err="1">
                <a:solidFill>
                  <a:schemeClr val="tx1">
                    <a:lumMod val="85000"/>
                    <a:lumOff val="15000"/>
                  </a:schemeClr>
                </a:solidFill>
                <a:latin typeface="Times New Roman" panose="02020603050405020304" pitchFamily="18" charset="0"/>
                <a:hlinkClick r:id="rId2"/>
              </a:rPr>
              <a:t>rTMS</a:t>
            </a:r>
            <a:endParaRPr lang="en-US" altLang="en-US" sz="3600" dirty="0">
              <a:solidFill>
                <a:schemeClr val="tx1">
                  <a:lumMod val="85000"/>
                  <a:lumOff val="15000"/>
                </a:schemeClr>
              </a:solidFill>
              <a:latin typeface="Times New Roman" panose="02020603050405020304" pitchFamily="18" charset="0"/>
            </a:endParaRPr>
          </a:p>
          <a:p>
            <a:pPr marL="182880" indent="-182880" fontAlgn="auto">
              <a:spcAft>
                <a:spcPts val="0"/>
              </a:spcAft>
              <a:buClr>
                <a:schemeClr val="tx1">
                  <a:lumMod val="85000"/>
                  <a:lumOff val="15000"/>
                </a:schemeClr>
              </a:buClr>
              <a:buFont typeface="Arial"/>
              <a:buChar char="•"/>
              <a:defRPr/>
            </a:pPr>
            <a:r>
              <a:rPr lang="en-US" altLang="en-US" sz="3600" dirty="0">
                <a:solidFill>
                  <a:schemeClr val="tx1">
                    <a:lumMod val="85000"/>
                    <a:lumOff val="15000"/>
                  </a:schemeClr>
                </a:solidFill>
                <a:latin typeface="Times New Roman" panose="02020603050405020304" pitchFamily="18" charset="0"/>
                <a:hlinkClick r:id="rId3"/>
              </a:rPr>
              <a:t>TMS Therapy</a:t>
            </a:r>
            <a:endParaRPr lang="en-US" altLang="en-US" sz="3600" dirty="0">
              <a:solidFill>
                <a:schemeClr val="tx1">
                  <a:lumMod val="85000"/>
                  <a:lumOff val="15000"/>
                </a:schemeClr>
              </a:solidFill>
              <a:latin typeface="Times New Roman" panose="02020603050405020304" pitchFamily="18" charset="0"/>
            </a:endParaRPr>
          </a:p>
          <a:p>
            <a:pPr marL="0" indent="0" fontAlgn="auto">
              <a:spcAft>
                <a:spcPts val="0"/>
              </a:spcAft>
              <a:buClr>
                <a:schemeClr val="tx1">
                  <a:lumMod val="85000"/>
                  <a:lumOff val="15000"/>
                </a:schemeClr>
              </a:buClr>
              <a:buFontTx/>
              <a:buNone/>
              <a:defRPr/>
            </a:pPr>
            <a:endParaRPr lang="en-US" altLang="en-US" sz="3600" dirty="0">
              <a:solidFill>
                <a:schemeClr val="tx1">
                  <a:lumMod val="85000"/>
                  <a:lumOff val="15000"/>
                </a:schemeClr>
              </a:solidFill>
              <a:latin typeface="Times New Roman" panose="02020603050405020304" pitchFamily="18" charset="0"/>
            </a:endParaRPr>
          </a:p>
        </p:txBody>
      </p:sp>
      <p:pic>
        <p:nvPicPr>
          <p:cNvPr id="44036" name="Picture 4">
            <a:extLst>
              <a:ext uri="{FF2B5EF4-FFF2-40B4-BE49-F238E27FC236}">
                <a16:creationId xmlns:a16="http://schemas.microsoft.com/office/drawing/2014/main" id="{7F0675C2-2903-425A-9BD8-8D2DFDFD652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9BBE87A-FB0A-4247-AB72-C9F674F15983}"/>
              </a:ext>
            </a:extLst>
          </p:cNvPr>
          <p:cNvSpPr>
            <a:spLocks noGrp="1"/>
          </p:cNvSpPr>
          <p:nvPr>
            <p:ph type="title"/>
          </p:nvPr>
        </p:nvSpPr>
        <p:spPr/>
        <p:txBody>
          <a:bodyPr/>
          <a:lstStyle/>
          <a:p>
            <a:r>
              <a:rPr altLang="en-US"/>
              <a:t>Deep Stimulation</a:t>
            </a:r>
          </a:p>
        </p:txBody>
      </p:sp>
      <p:sp>
        <p:nvSpPr>
          <p:cNvPr id="45059" name="Content Placeholder 2">
            <a:extLst>
              <a:ext uri="{FF2B5EF4-FFF2-40B4-BE49-F238E27FC236}">
                <a16:creationId xmlns:a16="http://schemas.microsoft.com/office/drawing/2014/main" id="{9710AA6E-6A93-4DFA-BFE2-5058AA3A1AA6}"/>
              </a:ext>
            </a:extLst>
          </p:cNvPr>
          <p:cNvSpPr>
            <a:spLocks noGrp="1"/>
          </p:cNvSpPr>
          <p:nvPr>
            <p:ph idx="1"/>
          </p:nvPr>
        </p:nvSpPr>
        <p:spPr/>
        <p:txBody>
          <a:bodyPr/>
          <a:lstStyle/>
          <a:p>
            <a:r>
              <a:rPr lang="en-US" altLang="en-US"/>
              <a:t>An experimental procedure which is administered by a pacemaker that controls implanted electrodes. The stimulation inhibits activity in a brain area that feeds negative emotions and thinking </a:t>
            </a:r>
          </a:p>
          <a:p>
            <a:r>
              <a:rPr lang="en-US" altLang="en-US">
                <a:hlinkClick r:id="rId2"/>
              </a:rPr>
              <a:t>Deep Brain Stimulation and Depression</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53E3CBF-8E81-4134-9640-A08B4FC72A28}"/>
              </a:ext>
            </a:extLst>
          </p:cNvPr>
          <p:cNvSpPr>
            <a:spLocks noGrp="1" noChangeArrowheads="1"/>
          </p:cNvSpPr>
          <p:nvPr>
            <p:ph type="ctrTitle"/>
          </p:nvPr>
        </p:nvSpPr>
        <p:spPr>
          <a:xfrm>
            <a:off x="0" y="0"/>
            <a:ext cx="9144000" cy="6858000"/>
          </a:xfrm>
        </p:spPr>
        <p:txBody>
          <a:bodyPr rtlCol="0"/>
          <a:lstStyle/>
          <a:p>
            <a:pPr fontAlgn="auto">
              <a:spcAft>
                <a:spcPts val="0"/>
              </a:spcAft>
              <a:defRPr/>
            </a:pPr>
            <a:r>
              <a:rPr altLang="en-US" sz="6600">
                <a:latin typeface="Times New Roman" panose="02020603050405020304" pitchFamily="18" charset="0"/>
              </a:rPr>
              <a:t>Drug Therapies</a:t>
            </a:r>
            <a:br>
              <a:rPr altLang="en-US" sz="6600">
                <a:latin typeface="Times New Roman" panose="02020603050405020304" pitchFamily="18" charset="0"/>
              </a:rPr>
            </a:br>
            <a:r>
              <a:rPr altLang="en-US" sz="1800">
                <a:latin typeface="Times New Roman" panose="02020603050405020304" pitchFamily="18" charset="0"/>
              </a:rPr>
              <a:t>What do you remember from Psychology 110 and how people with mental illness were treated?</a:t>
            </a:r>
            <a:br>
              <a:rPr altLang="en-US" sz="1800">
                <a:latin typeface="Times New Roman" panose="02020603050405020304" pitchFamily="18" charset="0"/>
              </a:rPr>
            </a:br>
            <a:r>
              <a:rPr altLang="en-US" sz="1800">
                <a:latin typeface="Times New Roman" panose="02020603050405020304" pitchFamily="18" charset="0"/>
                <a:hlinkClick r:id="rId2"/>
              </a:rPr>
              <a:t>Early Treatment of Mental Disorders</a:t>
            </a:r>
            <a:r>
              <a:rPr altLang="en-US" sz="1800">
                <a:latin typeface="Times New Roman" panose="02020603050405020304" pitchFamily="18" charset="0"/>
              </a:rPr>
              <a:t> (5 min)</a:t>
            </a:r>
            <a:br>
              <a:rPr altLang="en-US" sz="1800">
                <a:latin typeface="Times New Roman" panose="02020603050405020304" pitchFamily="18" charset="0"/>
              </a:rPr>
            </a:br>
            <a:r>
              <a:rPr altLang="en-US" sz="1800">
                <a:latin typeface="Times New Roman" panose="02020603050405020304" pitchFamily="18" charset="0"/>
                <a:hlinkClick r:id="rId3"/>
              </a:rPr>
              <a:t>Deinstitutionalization Effects (6 min)</a:t>
            </a:r>
            <a:br>
              <a:rPr altLang="en-US" sz="1800">
                <a:latin typeface="Times New Roman" panose="02020603050405020304" pitchFamily="18" charset="0"/>
              </a:rPr>
            </a:br>
            <a:br>
              <a:rPr altLang="en-US" sz="1800">
                <a:latin typeface="Times New Roman" panose="02020603050405020304" pitchFamily="18" charset="0"/>
              </a:rPr>
            </a:br>
            <a:r>
              <a:rPr altLang="en-US" sz="1800">
                <a:latin typeface="Times New Roman" panose="02020603050405020304" pitchFamily="18" charset="0"/>
              </a:rPr>
              <a:t>Movie</a:t>
            </a:r>
            <a:br>
              <a:rPr altLang="en-US" sz="1800">
                <a:latin typeface="Times New Roman" panose="02020603050405020304" pitchFamily="18" charset="0"/>
              </a:rPr>
            </a:br>
            <a:r>
              <a:rPr altLang="en-US" sz="1800">
                <a:latin typeface="Times New Roman" panose="02020603050405020304" pitchFamily="18" charset="0"/>
              </a:rPr>
              <a:t>“One Flew Over the Cuckoo’s Nest”</a:t>
            </a:r>
            <a:endParaRPr altLang="en-US" sz="6600">
              <a:latin typeface="Times New Roman" panose="02020603050405020304" pitchFamily="18" charset="0"/>
            </a:endParaRPr>
          </a:p>
        </p:txBody>
      </p:sp>
      <p:sp>
        <p:nvSpPr>
          <p:cNvPr id="21507" name="Rectangle 3">
            <a:extLst>
              <a:ext uri="{FF2B5EF4-FFF2-40B4-BE49-F238E27FC236}">
                <a16:creationId xmlns:a16="http://schemas.microsoft.com/office/drawing/2014/main" id="{205EB89B-EA90-47A1-824C-0246B4FD9F53}"/>
              </a:ext>
            </a:extLst>
          </p:cNvPr>
          <p:cNvSpPr>
            <a:spLocks noGrp="1" noChangeArrowheads="1"/>
          </p:cNvSpPr>
          <p:nvPr>
            <p:ph type="subTitle" idx="1"/>
          </p:nvPr>
        </p:nvSpPr>
        <p:spPr>
          <a:xfrm>
            <a:off x="304800" y="228600"/>
            <a:ext cx="8610600" cy="914400"/>
          </a:xfrm>
        </p:spPr>
        <p:txBody>
          <a:bodyPr rtlCol="0"/>
          <a:lstStyle/>
          <a:p>
            <a:pPr fontAlgn="auto">
              <a:spcAft>
                <a:spcPts val="0"/>
              </a:spcAft>
              <a:buClr>
                <a:schemeClr val="tx1">
                  <a:lumMod val="85000"/>
                  <a:lumOff val="15000"/>
                </a:schemeClr>
              </a:buClr>
              <a:defRPr/>
            </a:pPr>
            <a:r>
              <a:rPr lang="en-US" altLang="en-US" sz="2400">
                <a:latin typeface="Times New Roman" panose="02020603050405020304" pitchFamily="18" charset="0"/>
              </a:rPr>
              <a:t>Module 34: Biomedical Therapies</a:t>
            </a:r>
          </a:p>
          <a:p>
            <a:pPr fontAlgn="auto">
              <a:spcAft>
                <a:spcPts val="0"/>
              </a:spcAft>
              <a:buClr>
                <a:schemeClr val="tx1">
                  <a:lumMod val="85000"/>
                  <a:lumOff val="15000"/>
                </a:schemeClr>
              </a:buClr>
              <a:defRPr/>
            </a:pPr>
            <a:endParaRPr lang="en-US" altLang="en-US" sz="2400">
              <a:latin typeface="Times New Roman" panose="02020603050405020304" pitchFamily="18" charset="0"/>
            </a:endParaRPr>
          </a:p>
        </p:txBody>
      </p:sp>
      <p:pic>
        <p:nvPicPr>
          <p:cNvPr id="10244" name="Picture 4">
            <a:extLst>
              <a:ext uri="{FF2B5EF4-FFF2-40B4-BE49-F238E27FC236}">
                <a16:creationId xmlns:a16="http://schemas.microsoft.com/office/drawing/2014/main" id="{17D9F28A-CCAA-4F62-ACD3-9F44BE92375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E040DBC-76EA-46B3-A29E-D49E2721A8CE}"/>
              </a:ext>
            </a:extLst>
          </p:cNvPr>
          <p:cNvSpPr>
            <a:spLocks noGrp="1"/>
          </p:cNvSpPr>
          <p:nvPr>
            <p:ph type="title"/>
          </p:nvPr>
        </p:nvSpPr>
        <p:spPr/>
        <p:txBody>
          <a:bodyPr/>
          <a:lstStyle/>
          <a:p>
            <a:endParaRPr altLang="en-US"/>
          </a:p>
        </p:txBody>
      </p:sp>
      <p:pic>
        <p:nvPicPr>
          <p:cNvPr id="46083" name="Picture 2" descr="Image result for deep brain stimulation">
            <a:extLst>
              <a:ext uri="{FF2B5EF4-FFF2-40B4-BE49-F238E27FC236}">
                <a16:creationId xmlns:a16="http://schemas.microsoft.com/office/drawing/2014/main" id="{D2FCEFA0-E082-488F-8D64-33D2F42ABB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1375" y="3201988"/>
            <a:ext cx="2381250" cy="17335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C7243A7-3648-498B-A441-9948EC5BF654}"/>
              </a:ext>
            </a:extLst>
          </p:cNvPr>
          <p:cNvSpPr>
            <a:spLocks noGrp="1"/>
          </p:cNvSpPr>
          <p:nvPr>
            <p:ph type="title"/>
          </p:nvPr>
        </p:nvSpPr>
        <p:spPr/>
        <p:txBody>
          <a:bodyPr/>
          <a:lstStyle/>
          <a:p>
            <a:r>
              <a:rPr altLang="en-US"/>
              <a:t>Electrical device which stimulates the vagus nerve.</a:t>
            </a:r>
          </a:p>
        </p:txBody>
      </p:sp>
      <p:sp>
        <p:nvSpPr>
          <p:cNvPr id="3" name="Content Placeholder 2">
            <a:extLst>
              <a:ext uri="{FF2B5EF4-FFF2-40B4-BE49-F238E27FC236}">
                <a16:creationId xmlns:a16="http://schemas.microsoft.com/office/drawing/2014/main" id="{0E19931D-2FDA-4615-8D82-EAEE3BDF932F}"/>
              </a:ext>
            </a:extLst>
          </p:cNvPr>
          <p:cNvSpPr>
            <a:spLocks noGrp="1"/>
          </p:cNvSpPr>
          <p:nvPr>
            <p:ph idx="1"/>
          </p:nvPr>
        </p:nvSpPr>
        <p:spPr>
          <a:xfrm>
            <a:off x="22225" y="1812925"/>
            <a:ext cx="8229600" cy="4525963"/>
          </a:xfrm>
        </p:spPr>
        <p:txBody>
          <a:bodyPr rtlCol="0">
            <a:normAutofit/>
          </a:bodyPr>
          <a:lstStyle/>
          <a:p>
            <a:pPr marL="182880" indent="-182880" fontAlgn="auto">
              <a:spcAft>
                <a:spcPts val="0"/>
              </a:spcAft>
              <a:buClr>
                <a:schemeClr val="tx1">
                  <a:lumMod val="85000"/>
                  <a:lumOff val="15000"/>
                </a:schemeClr>
              </a:buClr>
              <a:buFont typeface="Arial"/>
              <a:buChar char="•"/>
              <a:defRPr/>
            </a:pPr>
            <a:endParaRPr lang="en-US" dirty="0">
              <a:solidFill>
                <a:schemeClr val="tx1">
                  <a:lumMod val="85000"/>
                  <a:lumOff val="15000"/>
                </a:schemeClr>
              </a:solidFill>
            </a:endParaRPr>
          </a:p>
          <a:p>
            <a:pPr lvl="1" indent="0" fontAlgn="auto">
              <a:spcAft>
                <a:spcPts val="0"/>
              </a:spcAft>
              <a:buClr>
                <a:schemeClr val="tx1">
                  <a:lumMod val="85000"/>
                  <a:lumOff val="15000"/>
                </a:schemeClr>
              </a:buClr>
              <a:buFont typeface="Arial"/>
              <a:buNone/>
              <a:defRPr/>
            </a:pPr>
            <a:r>
              <a:rPr lang="en-US" dirty="0">
                <a:solidFill>
                  <a:schemeClr val="tx1">
                    <a:lumMod val="85000"/>
                    <a:lumOff val="15000"/>
                  </a:schemeClr>
                </a:solidFill>
              </a:rPr>
              <a:t>			</a:t>
            </a:r>
            <a:r>
              <a:rPr lang="en-US" sz="2800" dirty="0">
                <a:solidFill>
                  <a:schemeClr val="tx1">
                    <a:lumMod val="85000"/>
                    <a:lumOff val="15000"/>
                  </a:schemeClr>
                </a:solidFill>
              </a:rPr>
              <a:t>Treatment for chronic depression, epilepsy</a:t>
            </a:r>
          </a:p>
          <a:p>
            <a:pPr marL="0" indent="0" fontAlgn="auto">
              <a:spcAft>
                <a:spcPts val="0"/>
              </a:spcAft>
              <a:buClr>
                <a:schemeClr val="tx1">
                  <a:lumMod val="85000"/>
                  <a:lumOff val="15000"/>
                </a:schemeClr>
              </a:buClr>
              <a:buFontTx/>
              <a:buNone/>
              <a:defRPr/>
            </a:pPr>
            <a:endParaRPr lang="en-US" sz="2800" dirty="0">
              <a:solidFill>
                <a:schemeClr val="tx1">
                  <a:lumMod val="85000"/>
                  <a:lumOff val="15000"/>
                </a:schemeClr>
              </a:solidFill>
            </a:endParaRPr>
          </a:p>
        </p:txBody>
      </p:sp>
      <p:pic>
        <p:nvPicPr>
          <p:cNvPr id="47108" name="Picture 2" descr="Image result for electrical device stimulates vagus nerve for depression">
            <a:extLst>
              <a:ext uri="{FF2B5EF4-FFF2-40B4-BE49-F238E27FC236}">
                <a16:creationId xmlns:a16="http://schemas.microsoft.com/office/drawing/2014/main" id="{31E0FED2-2644-4E31-ACA5-1C34726E4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3116263"/>
            <a:ext cx="3552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0ADEE89-2505-40F3-8497-E1B9B4DEE8FD}"/>
              </a:ext>
            </a:extLst>
          </p:cNvPr>
          <p:cNvSpPr>
            <a:spLocks noGrp="1" noChangeArrowheads="1"/>
          </p:cNvSpPr>
          <p:nvPr>
            <p:ph type="ctrTitle"/>
          </p:nvPr>
        </p:nvSpPr>
        <p:spPr>
          <a:xfrm>
            <a:off x="0" y="0"/>
            <a:ext cx="9144000" cy="6858000"/>
          </a:xfrm>
        </p:spPr>
        <p:txBody>
          <a:bodyPr rtlCol="0"/>
          <a:lstStyle/>
          <a:p>
            <a:pPr fontAlgn="auto">
              <a:spcAft>
                <a:spcPts val="0"/>
              </a:spcAft>
              <a:defRPr/>
            </a:pPr>
            <a:r>
              <a:rPr altLang="en-US" sz="6600">
                <a:latin typeface="Times New Roman" panose="02020603050405020304" pitchFamily="18" charset="0"/>
              </a:rPr>
              <a:t>Psychosurgery</a:t>
            </a:r>
          </a:p>
        </p:txBody>
      </p:sp>
      <p:sp>
        <p:nvSpPr>
          <p:cNvPr id="59395" name="Rectangle 3">
            <a:extLst>
              <a:ext uri="{FF2B5EF4-FFF2-40B4-BE49-F238E27FC236}">
                <a16:creationId xmlns:a16="http://schemas.microsoft.com/office/drawing/2014/main" id="{2FB60578-B50F-406C-9FB9-626FAF961352}"/>
              </a:ext>
            </a:extLst>
          </p:cNvPr>
          <p:cNvSpPr>
            <a:spLocks noGrp="1" noChangeArrowheads="1"/>
          </p:cNvSpPr>
          <p:nvPr>
            <p:ph type="subTitle" idx="1"/>
          </p:nvPr>
        </p:nvSpPr>
        <p:spPr>
          <a:xfrm>
            <a:off x="304800" y="228600"/>
            <a:ext cx="8610600" cy="914400"/>
          </a:xfrm>
        </p:spPr>
        <p:txBody>
          <a:bodyPr rtlCol="0"/>
          <a:lstStyle/>
          <a:p>
            <a:pPr fontAlgn="auto">
              <a:spcAft>
                <a:spcPts val="0"/>
              </a:spcAft>
              <a:buClr>
                <a:schemeClr val="tx1">
                  <a:lumMod val="85000"/>
                  <a:lumOff val="15000"/>
                </a:schemeClr>
              </a:buClr>
              <a:defRPr/>
            </a:pPr>
            <a:r>
              <a:rPr lang="en-US" altLang="en-US" sz="2400">
                <a:latin typeface="Times New Roman" panose="02020603050405020304" pitchFamily="18" charset="0"/>
              </a:rPr>
              <a:t>Module 34: Biomedical Therapies</a:t>
            </a:r>
          </a:p>
          <a:p>
            <a:pPr fontAlgn="auto">
              <a:spcAft>
                <a:spcPts val="0"/>
              </a:spcAft>
              <a:buClr>
                <a:schemeClr val="tx1">
                  <a:lumMod val="85000"/>
                  <a:lumOff val="15000"/>
                </a:schemeClr>
              </a:buClr>
              <a:defRPr/>
            </a:pPr>
            <a:endParaRPr lang="en-US" altLang="en-US" sz="2400">
              <a:latin typeface="Times New Roman" panose="02020603050405020304" pitchFamily="18" charset="0"/>
            </a:endParaRPr>
          </a:p>
        </p:txBody>
      </p:sp>
      <p:pic>
        <p:nvPicPr>
          <p:cNvPr id="48132" name="Picture 4">
            <a:extLst>
              <a:ext uri="{FF2B5EF4-FFF2-40B4-BE49-F238E27FC236}">
                <a16:creationId xmlns:a16="http://schemas.microsoft.com/office/drawing/2014/main" id="{D39CD15B-0303-40B9-B170-4904A68780A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B657006-F53D-4FCD-823E-18D4A272F203}"/>
              </a:ext>
            </a:extLst>
          </p:cNvPr>
          <p:cNvSpPr>
            <a:spLocks noGrp="1" noChangeArrowheads="1"/>
          </p:cNvSpPr>
          <p:nvPr>
            <p:ph type="title"/>
          </p:nvPr>
        </p:nvSpPr>
        <p:spPr/>
        <p:txBody>
          <a:bodyPr/>
          <a:lstStyle/>
          <a:p>
            <a:r>
              <a:rPr altLang="en-US">
                <a:latin typeface="Times New Roman" panose="02020603050405020304" pitchFamily="18" charset="0"/>
              </a:rPr>
              <a:t>Lobotomy</a:t>
            </a:r>
          </a:p>
        </p:txBody>
      </p:sp>
      <p:sp>
        <p:nvSpPr>
          <p:cNvPr id="46083" name="Rectangle 3">
            <a:extLst>
              <a:ext uri="{FF2B5EF4-FFF2-40B4-BE49-F238E27FC236}">
                <a16:creationId xmlns:a16="http://schemas.microsoft.com/office/drawing/2014/main" id="{5D5C9826-9B92-497A-AE71-B0265765A6E6}"/>
              </a:ext>
            </a:extLst>
          </p:cNvPr>
          <p:cNvSpPr>
            <a:spLocks noGrp="1" noChangeArrowheads="1"/>
          </p:cNvSpPr>
          <p:nvPr>
            <p:ph idx="1"/>
          </p:nvPr>
        </p:nvSpPr>
        <p:spPr>
          <a:xfrm>
            <a:off x="228600" y="1600200"/>
            <a:ext cx="8534400" cy="4525963"/>
          </a:xfrm>
        </p:spPr>
        <p:txBody>
          <a:bodyPr rtlCol="0">
            <a:normAutofit lnSpcReduction="10000"/>
          </a:bodyPr>
          <a:lstStyle/>
          <a:p>
            <a:pPr marL="182880" indent="-182880" fontAlgn="auto">
              <a:lnSpc>
                <a:spcPct val="90000"/>
              </a:lnSpc>
              <a:spcAft>
                <a:spcPts val="0"/>
              </a:spcAft>
              <a:buClr>
                <a:schemeClr val="tx1">
                  <a:lumMod val="85000"/>
                  <a:lumOff val="15000"/>
                </a:schemeClr>
              </a:buClr>
              <a:buFont typeface="Arial"/>
              <a:buChar char="•"/>
              <a:defRPr/>
            </a:pPr>
            <a:r>
              <a:rPr lang="en-US" altLang="en-US" sz="3600" b="1">
                <a:solidFill>
                  <a:srgbClr val="FF0000"/>
                </a:solidFill>
                <a:latin typeface="Times New Roman" panose="02020603050405020304" pitchFamily="18" charset="0"/>
              </a:rPr>
              <a:t>A now-rare form of psychosurgery once used to try to calm uncontrollably emotional or violent patients;</a:t>
            </a:r>
          </a:p>
          <a:p>
            <a:pPr marL="182880" indent="-182880" fontAlgn="auto">
              <a:lnSpc>
                <a:spcPct val="90000"/>
              </a:lnSpc>
              <a:spcAft>
                <a:spcPts val="0"/>
              </a:spcAft>
              <a:buClr>
                <a:schemeClr val="tx1">
                  <a:lumMod val="85000"/>
                  <a:lumOff val="15000"/>
                </a:schemeClr>
              </a:buClr>
              <a:buFont typeface="Arial"/>
              <a:buChar char="•"/>
              <a:defRPr/>
            </a:pPr>
            <a:r>
              <a:rPr lang="en-US" altLang="en-US" sz="3600" b="1">
                <a:solidFill>
                  <a:srgbClr val="FF0000"/>
                </a:solidFill>
                <a:latin typeface="Times New Roman" panose="02020603050405020304" pitchFamily="18" charset="0"/>
              </a:rPr>
              <a:t>the procedure cut the nerves that connect the frontal lobes of the brain to the deeper emotional centers.</a:t>
            </a:r>
          </a:p>
          <a:p>
            <a:pPr marL="182880" indent="-182880" fontAlgn="auto">
              <a:lnSpc>
                <a:spcPct val="90000"/>
              </a:lnSpc>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Regularly done before the advent of antipsychotic drugs</a:t>
            </a:r>
          </a:p>
          <a:p>
            <a:pPr marL="182880" indent="-182880" fontAlgn="auto">
              <a:lnSpc>
                <a:spcPct val="90000"/>
              </a:lnSpc>
              <a:spcAft>
                <a:spcPts val="0"/>
              </a:spcAft>
              <a:buClr>
                <a:schemeClr val="tx1">
                  <a:lumMod val="85000"/>
                  <a:lumOff val="15000"/>
                </a:schemeClr>
              </a:buClr>
              <a:buFont typeface="Arial"/>
              <a:buChar char="•"/>
              <a:defRPr/>
            </a:pPr>
            <a:r>
              <a:rPr lang="en-US" altLang="en-US" sz="3600">
                <a:solidFill>
                  <a:schemeClr val="tx1">
                    <a:lumMod val="85000"/>
                    <a:lumOff val="15000"/>
                  </a:schemeClr>
                </a:solidFill>
                <a:latin typeface="Times New Roman" panose="02020603050405020304" pitchFamily="18" charset="0"/>
              </a:rPr>
              <a:t>Rarely used today</a:t>
            </a:r>
          </a:p>
          <a:p>
            <a:pPr marL="182880" indent="-182880" fontAlgn="auto">
              <a:lnSpc>
                <a:spcPct val="90000"/>
              </a:lnSpc>
              <a:spcAft>
                <a:spcPts val="0"/>
              </a:spcAft>
              <a:buClr>
                <a:schemeClr val="tx1">
                  <a:lumMod val="85000"/>
                  <a:lumOff val="15000"/>
                </a:schemeClr>
              </a:buClr>
              <a:buFont typeface="Arial"/>
              <a:buChar char="•"/>
              <a:defRPr/>
            </a:pPr>
            <a:endParaRPr lang="en-US" altLang="en-US" sz="3600">
              <a:solidFill>
                <a:schemeClr val="tx1">
                  <a:lumMod val="85000"/>
                  <a:lumOff val="15000"/>
                </a:schemeClr>
              </a:solidFill>
              <a:latin typeface="Times New Roman" panose="02020603050405020304" pitchFamily="18" charset="0"/>
            </a:endParaRPr>
          </a:p>
          <a:p>
            <a:pPr marL="182880" indent="-182880" fontAlgn="auto">
              <a:lnSpc>
                <a:spcPct val="90000"/>
              </a:lnSpc>
              <a:spcAft>
                <a:spcPts val="0"/>
              </a:spcAft>
              <a:buClr>
                <a:schemeClr val="tx1">
                  <a:lumMod val="85000"/>
                  <a:lumOff val="15000"/>
                </a:schemeClr>
              </a:buClr>
              <a:buFontTx/>
              <a:buNone/>
              <a:defRPr/>
            </a:pPr>
            <a:endParaRPr lang="en-US" altLang="en-US" sz="3600">
              <a:solidFill>
                <a:schemeClr val="tx1">
                  <a:lumMod val="85000"/>
                  <a:lumOff val="15000"/>
                </a:schemeClr>
              </a:solidFill>
              <a:latin typeface="Times New Roman" panose="02020603050405020304" pitchFamily="18" charset="0"/>
            </a:endParaRPr>
          </a:p>
        </p:txBody>
      </p:sp>
      <p:pic>
        <p:nvPicPr>
          <p:cNvPr id="49156" name="Picture 4">
            <a:extLst>
              <a:ext uri="{FF2B5EF4-FFF2-40B4-BE49-F238E27FC236}">
                <a16:creationId xmlns:a16="http://schemas.microsoft.com/office/drawing/2014/main" id="{007E3486-1629-438E-8F53-0534820804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D9B4637-364C-4948-82B4-6AB7ED3E8CB0}"/>
              </a:ext>
            </a:extLst>
          </p:cNvPr>
          <p:cNvSpPr>
            <a:spLocks noGrp="1" noChangeArrowheads="1"/>
          </p:cNvSpPr>
          <p:nvPr>
            <p:ph type="title"/>
          </p:nvPr>
        </p:nvSpPr>
        <p:spPr/>
        <p:txBody>
          <a:bodyPr/>
          <a:lstStyle/>
          <a:p>
            <a:r>
              <a:rPr altLang="en-US">
                <a:latin typeface="Times New Roman" panose="02020603050405020304" pitchFamily="18" charset="0"/>
              </a:rPr>
              <a:t>Lobotomy</a:t>
            </a:r>
          </a:p>
        </p:txBody>
      </p:sp>
      <p:pic>
        <p:nvPicPr>
          <p:cNvPr id="50179" name="Picture 5" descr="Blair-Broeker_33UN05">
            <a:extLst>
              <a:ext uri="{FF2B5EF4-FFF2-40B4-BE49-F238E27FC236}">
                <a16:creationId xmlns:a16="http://schemas.microsoft.com/office/drawing/2014/main" id="{624D003E-E965-46A0-A4E0-31AC93F30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44958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a:extLst>
              <a:ext uri="{FF2B5EF4-FFF2-40B4-BE49-F238E27FC236}">
                <a16:creationId xmlns:a16="http://schemas.microsoft.com/office/drawing/2014/main" id="{2B6A9305-02CE-49AB-BA74-5308B753C29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E8F2DDB-3FCA-4082-AA0B-57A75CD657F6}"/>
              </a:ext>
            </a:extLst>
          </p:cNvPr>
          <p:cNvSpPr>
            <a:spLocks noGrp="1"/>
          </p:cNvSpPr>
          <p:nvPr>
            <p:ph type="title"/>
          </p:nvPr>
        </p:nvSpPr>
        <p:spPr/>
        <p:txBody>
          <a:bodyPr/>
          <a:lstStyle/>
          <a:p>
            <a:endParaRPr altLang="en-US"/>
          </a:p>
        </p:txBody>
      </p:sp>
      <p:sp>
        <p:nvSpPr>
          <p:cNvPr id="51203" name="Content Placeholder 2">
            <a:extLst>
              <a:ext uri="{FF2B5EF4-FFF2-40B4-BE49-F238E27FC236}">
                <a16:creationId xmlns:a16="http://schemas.microsoft.com/office/drawing/2014/main" id="{954C02E8-BB6E-4E4E-8DC1-DB62B0CDE266}"/>
              </a:ext>
            </a:extLst>
          </p:cNvPr>
          <p:cNvSpPr>
            <a:spLocks noGrp="1"/>
          </p:cNvSpPr>
          <p:nvPr>
            <p:ph idx="1"/>
          </p:nvPr>
        </p:nvSpPr>
        <p:spPr/>
        <p:txBody>
          <a:bodyPr/>
          <a:lstStyle/>
          <a:p>
            <a:r>
              <a:rPr lang="en-US" altLang="en-US">
                <a:hlinkClick r:id="rId2"/>
              </a:rPr>
              <a:t>lobotomy (10 mins)</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911CED6-94A3-4C87-89F1-16A5CA3135FC}"/>
              </a:ext>
            </a:extLst>
          </p:cNvPr>
          <p:cNvSpPr>
            <a:spLocks noGrp="1"/>
          </p:cNvSpPr>
          <p:nvPr>
            <p:ph type="title"/>
          </p:nvPr>
        </p:nvSpPr>
        <p:spPr/>
        <p:txBody>
          <a:bodyPr/>
          <a:lstStyle/>
          <a:p>
            <a:r>
              <a:rPr altLang="en-US"/>
              <a:t>Back to the stone age:</a:t>
            </a:r>
          </a:p>
        </p:txBody>
      </p:sp>
      <p:sp>
        <p:nvSpPr>
          <p:cNvPr id="49155" name="Content Placeholder 2">
            <a:extLst>
              <a:ext uri="{FF2B5EF4-FFF2-40B4-BE49-F238E27FC236}">
                <a16:creationId xmlns:a16="http://schemas.microsoft.com/office/drawing/2014/main" id="{F10136F9-A72A-42C5-86F2-8598680BBFC6}"/>
              </a:ext>
            </a:extLst>
          </p:cNvPr>
          <p:cNvSpPr>
            <a:spLocks noGrp="1"/>
          </p:cNvSpPr>
          <p:nvPr>
            <p:ph idx="1"/>
          </p:nvPr>
        </p:nvSpPr>
        <p:spPr/>
        <p:txBody>
          <a:bodyPr rtlCol="0">
            <a:normAutofit fontScale="85000" lnSpcReduction="20000"/>
          </a:bodyPr>
          <a:lstStyle/>
          <a:p>
            <a:pPr marL="182880" indent="-182880" fontAlgn="auto">
              <a:spcAft>
                <a:spcPts val="0"/>
              </a:spcAft>
              <a:buClr>
                <a:schemeClr val="tx1">
                  <a:lumMod val="85000"/>
                  <a:lumOff val="15000"/>
                </a:schemeClr>
              </a:buClr>
              <a:buFont typeface="Arial"/>
              <a:buChar char="•"/>
              <a:defRPr/>
            </a:pPr>
            <a:r>
              <a:rPr lang="en-US" altLang="en-US" sz="2800" u="sng">
                <a:solidFill>
                  <a:schemeClr val="tx1">
                    <a:lumMod val="85000"/>
                    <a:lumOff val="15000"/>
                  </a:schemeClr>
                </a:solidFill>
              </a:rPr>
              <a:t>Trepanation:</a:t>
            </a:r>
            <a:r>
              <a:rPr lang="en-US" altLang="en-US" sz="2800">
                <a:solidFill>
                  <a:schemeClr val="tx1">
                    <a:lumMod val="85000"/>
                    <a:lumOff val="15000"/>
                  </a:schemeClr>
                </a:solidFill>
              </a:rPr>
              <a:t> process of introducing holes into the skull (for treatment of epilepsy and spiritual therapy)</a:t>
            </a:r>
          </a:p>
          <a:p>
            <a:pPr marL="182880" indent="-182880" fontAlgn="auto">
              <a:spcAft>
                <a:spcPts val="0"/>
              </a:spcAft>
              <a:buClr>
                <a:schemeClr val="tx1">
                  <a:lumMod val="85000"/>
                  <a:lumOff val="15000"/>
                </a:schemeClr>
              </a:buClr>
              <a:buFont typeface="Arial"/>
              <a:buChar char="•"/>
              <a:defRPr/>
            </a:pPr>
            <a:r>
              <a:rPr lang="en-US" altLang="en-US" sz="2800" u="sng">
                <a:solidFill>
                  <a:schemeClr val="tx1">
                    <a:lumMod val="85000"/>
                    <a:lumOff val="15000"/>
                  </a:schemeClr>
                </a:solidFill>
              </a:rPr>
              <a:t>Cingulotomy:</a:t>
            </a:r>
            <a:r>
              <a:rPr lang="en-US" altLang="en-US" sz="2800">
                <a:solidFill>
                  <a:schemeClr val="tx1">
                    <a:lumMod val="85000"/>
                    <a:lumOff val="15000"/>
                  </a:schemeClr>
                </a:solidFill>
              </a:rPr>
              <a:t> this procedure involves passing an electrode needle through two small holes in the skull and searing a tiny lesion in the cingulum(nerve fibers linking the emotional center to the cortex)</a:t>
            </a:r>
          </a:p>
          <a:p>
            <a:pPr marL="182880" indent="-182880" fontAlgn="auto">
              <a:spcAft>
                <a:spcPts val="0"/>
              </a:spcAft>
              <a:buClr>
                <a:schemeClr val="tx1">
                  <a:lumMod val="85000"/>
                  <a:lumOff val="15000"/>
                </a:schemeClr>
              </a:buClr>
              <a:buFont typeface="Arial"/>
              <a:buChar char="•"/>
              <a:defRPr/>
            </a:pPr>
            <a:r>
              <a:rPr lang="en-US" altLang="en-US" sz="2800" u="sng">
                <a:solidFill>
                  <a:schemeClr val="tx1">
                    <a:lumMod val="85000"/>
                    <a:lumOff val="15000"/>
                  </a:schemeClr>
                </a:solidFill>
              </a:rPr>
              <a:t>Phrenology:</a:t>
            </a:r>
            <a:r>
              <a:rPr lang="en-US" altLang="en-US" sz="2800">
                <a:solidFill>
                  <a:schemeClr val="tx1">
                    <a:lumMod val="85000"/>
                    <a:lumOff val="15000"/>
                  </a:schemeClr>
                </a:solidFill>
              </a:rPr>
              <a:t> study of the structure of the skull to determine a person’s character and mental capacity</a:t>
            </a:r>
          </a:p>
          <a:p>
            <a:pPr marL="182880" indent="-182880" fontAlgn="auto">
              <a:spcAft>
                <a:spcPts val="0"/>
              </a:spcAft>
              <a:buClr>
                <a:schemeClr val="tx1">
                  <a:lumMod val="85000"/>
                  <a:lumOff val="15000"/>
                </a:schemeClr>
              </a:buClr>
              <a:buFont typeface="Arial"/>
              <a:buChar char="•"/>
              <a:defRPr/>
            </a:pPr>
            <a:endParaRPr lang="en-US" altLang="en-US" sz="2800">
              <a:solidFill>
                <a:schemeClr val="tx1">
                  <a:lumMod val="85000"/>
                  <a:lumOff val="1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6F74301-0F61-4585-AFE2-4BAEB4C86FEA}"/>
              </a:ext>
            </a:extLst>
          </p:cNvPr>
          <p:cNvSpPr>
            <a:spLocks noGrp="1"/>
          </p:cNvSpPr>
          <p:nvPr>
            <p:ph type="title"/>
          </p:nvPr>
        </p:nvSpPr>
        <p:spPr/>
        <p:txBody>
          <a:bodyPr/>
          <a:lstStyle/>
          <a:p>
            <a:r>
              <a:rPr altLang="en-US"/>
              <a:t>Other Treatments	</a:t>
            </a:r>
          </a:p>
        </p:txBody>
      </p:sp>
      <p:sp>
        <p:nvSpPr>
          <p:cNvPr id="53251" name="Content Placeholder 2">
            <a:extLst>
              <a:ext uri="{FF2B5EF4-FFF2-40B4-BE49-F238E27FC236}">
                <a16:creationId xmlns:a16="http://schemas.microsoft.com/office/drawing/2014/main" id="{39C73744-5DA8-4D9C-86F7-473E6A8BB8E3}"/>
              </a:ext>
            </a:extLst>
          </p:cNvPr>
          <p:cNvSpPr>
            <a:spLocks noGrp="1"/>
          </p:cNvSpPr>
          <p:nvPr>
            <p:ph idx="1"/>
          </p:nvPr>
        </p:nvSpPr>
        <p:spPr/>
        <p:txBody>
          <a:bodyPr/>
          <a:lstStyle/>
          <a:p>
            <a:pPr marL="0" indent="0">
              <a:buNone/>
            </a:pPr>
            <a:r>
              <a:rPr lang="en-CA" altLang="en-US" b="1" dirty="0"/>
              <a:t>Lifestyle changes</a:t>
            </a:r>
            <a:r>
              <a:rPr lang="en-CA" altLang="en-US" dirty="0"/>
              <a:t> to treat depression. </a:t>
            </a:r>
          </a:p>
          <a:p>
            <a:r>
              <a:rPr lang="en-CA" altLang="en-US" b="1" dirty="0"/>
              <a:t>Exercise</a:t>
            </a:r>
            <a:r>
              <a:rPr lang="en-CA" altLang="en-US" dirty="0"/>
              <a:t>. Regular exercise can be as effective at treating depression as medication. Not only does exercise boost serotonin, endorphins, and other feel-good brain chemicals, it triggers the growth of</a:t>
            </a:r>
            <a:r>
              <a:rPr lang="en-CA" altLang="en-US" b="1" dirty="0"/>
              <a:t> </a:t>
            </a:r>
            <a:r>
              <a:rPr lang="en-CA" altLang="en-US" dirty="0"/>
              <a:t>new brain cells and connections, just like antidepressants do.</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1E05C0F-BE1C-4678-8B82-334B0C207BCB}"/>
              </a:ext>
            </a:extLst>
          </p:cNvPr>
          <p:cNvSpPr>
            <a:spLocks noGrp="1"/>
          </p:cNvSpPr>
          <p:nvPr>
            <p:ph type="title"/>
          </p:nvPr>
        </p:nvSpPr>
        <p:spPr/>
        <p:txBody>
          <a:bodyPr/>
          <a:lstStyle/>
          <a:p>
            <a:endParaRPr altLang="en-US"/>
          </a:p>
        </p:txBody>
      </p:sp>
      <p:sp>
        <p:nvSpPr>
          <p:cNvPr id="54275" name="Content Placeholder 2">
            <a:extLst>
              <a:ext uri="{FF2B5EF4-FFF2-40B4-BE49-F238E27FC236}">
                <a16:creationId xmlns:a16="http://schemas.microsoft.com/office/drawing/2014/main" id="{2F0553FF-9C21-4DB8-B467-3FCD0298258E}"/>
              </a:ext>
            </a:extLst>
          </p:cNvPr>
          <p:cNvSpPr>
            <a:spLocks noGrp="1"/>
          </p:cNvSpPr>
          <p:nvPr>
            <p:ph idx="1"/>
          </p:nvPr>
        </p:nvSpPr>
        <p:spPr/>
        <p:txBody>
          <a:bodyPr/>
          <a:lstStyle/>
          <a:p>
            <a:pPr marL="182245" indent="-182245"/>
            <a:r>
              <a:rPr lang="en-US" altLang="en-US" b="1" dirty="0"/>
              <a:t>S</a:t>
            </a:r>
            <a:r>
              <a:rPr lang="en-US" altLang="en-US" sz="2000" b="1" dirty="0"/>
              <a:t>ocial support.</a:t>
            </a:r>
            <a:r>
              <a:rPr lang="en-US" altLang="en-US" sz="2000" dirty="0"/>
              <a:t> Strong social networks reduce isolation, a key risk factor for depression.</a:t>
            </a:r>
          </a:p>
          <a:p>
            <a:pPr marL="182245" indent="-182245"/>
            <a:r>
              <a:rPr lang="en-US" altLang="en-US" sz="2000" b="1" dirty="0"/>
              <a:t>Nutrition.</a:t>
            </a:r>
            <a:r>
              <a:rPr lang="en-US" altLang="en-US" sz="2000" dirty="0"/>
              <a:t> Eating well is important for both your physical and mental health. (avoid simple carbohydrates to avoid the sugar crash)</a:t>
            </a:r>
          </a:p>
          <a:p>
            <a:pPr marL="182245" indent="-182245"/>
            <a:r>
              <a:rPr lang="en-US" altLang="en-US" sz="2000" b="1" dirty="0"/>
              <a:t>Sleep.</a:t>
            </a:r>
            <a:r>
              <a:rPr lang="en-US" altLang="en-US" sz="2000" dirty="0"/>
              <a:t> Sleep has a strong effect on mood. When you don’t get enough sleep, your depression symptoms will be worse.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DE39EAF-5BE7-4D45-8C2D-CB8263A54EE9}"/>
              </a:ext>
            </a:extLst>
          </p:cNvPr>
          <p:cNvSpPr>
            <a:spLocks noGrp="1"/>
          </p:cNvSpPr>
          <p:nvPr>
            <p:ph type="title"/>
          </p:nvPr>
        </p:nvSpPr>
        <p:spPr/>
        <p:txBody>
          <a:bodyPr/>
          <a:lstStyle/>
          <a:p>
            <a:endParaRPr altLang="en-US"/>
          </a:p>
        </p:txBody>
      </p:sp>
      <p:sp>
        <p:nvSpPr>
          <p:cNvPr id="55299" name="Content Placeholder 2">
            <a:extLst>
              <a:ext uri="{FF2B5EF4-FFF2-40B4-BE49-F238E27FC236}">
                <a16:creationId xmlns:a16="http://schemas.microsoft.com/office/drawing/2014/main" id="{23B183E1-E494-4F9E-886B-5F5FE91E11DE}"/>
              </a:ext>
            </a:extLst>
          </p:cNvPr>
          <p:cNvSpPr>
            <a:spLocks noGrp="1"/>
          </p:cNvSpPr>
          <p:nvPr>
            <p:ph idx="1"/>
          </p:nvPr>
        </p:nvSpPr>
        <p:spPr/>
        <p:txBody>
          <a:bodyPr/>
          <a:lstStyle/>
          <a:p>
            <a:pPr marL="182245" indent="-182245"/>
            <a:r>
              <a:rPr lang="en-US" altLang="en-US" sz="2400" b="1" dirty="0"/>
              <a:t>Stress reduction.</a:t>
            </a:r>
            <a:r>
              <a:rPr lang="en-US" altLang="en-US" sz="2400" dirty="0"/>
              <a:t> Too much stress exacerbates depression and puts you at risk for future depression. </a:t>
            </a:r>
          </a:p>
          <a:p>
            <a:pPr marL="0" indent="0">
              <a:buNone/>
            </a:pPr>
            <a:endParaRPr lang="en-US" altLang="en-US" sz="2400" dirty="0"/>
          </a:p>
          <a:p>
            <a:pPr marL="0" indent="0">
              <a:buNone/>
            </a:pPr>
            <a:r>
              <a:rPr lang="en-US" altLang="en-US" sz="2400" dirty="0"/>
              <a:t>If lifestyle changes don’t work, see a doctor. If your depression is the result of medical causes, therapy and antidepressants will do little to help.</a:t>
            </a: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95A2327-C87D-46BF-8111-FC22DC93365C}"/>
              </a:ext>
            </a:extLst>
          </p:cNvPr>
          <p:cNvSpPr>
            <a:spLocks noGrp="1" noChangeArrowheads="1"/>
          </p:cNvSpPr>
          <p:nvPr>
            <p:ph type="title"/>
          </p:nvPr>
        </p:nvSpPr>
        <p:spPr>
          <a:xfrm>
            <a:off x="457200" y="0"/>
            <a:ext cx="8229600" cy="1143000"/>
          </a:xfrm>
        </p:spPr>
        <p:txBody>
          <a:bodyPr/>
          <a:lstStyle/>
          <a:p>
            <a:r>
              <a:rPr altLang="en-US">
                <a:latin typeface="Times New Roman" panose="02020603050405020304" pitchFamily="18" charset="0"/>
              </a:rPr>
              <a:t>Pre-Drug Therapy</a:t>
            </a:r>
          </a:p>
        </p:txBody>
      </p:sp>
      <p:sp>
        <p:nvSpPr>
          <p:cNvPr id="11267" name="Rectangle 3">
            <a:extLst>
              <a:ext uri="{FF2B5EF4-FFF2-40B4-BE49-F238E27FC236}">
                <a16:creationId xmlns:a16="http://schemas.microsoft.com/office/drawing/2014/main" id="{5004055C-1227-4007-8564-BAC60E97F165}"/>
              </a:ext>
            </a:extLst>
          </p:cNvPr>
          <p:cNvSpPr>
            <a:spLocks noGrp="1" noChangeArrowheads="1"/>
          </p:cNvSpPr>
          <p:nvPr>
            <p:ph idx="1"/>
          </p:nvPr>
        </p:nvSpPr>
        <p:spPr>
          <a:xfrm>
            <a:off x="228600" y="1295400"/>
            <a:ext cx="5029200" cy="5334000"/>
          </a:xfrm>
        </p:spPr>
        <p:txBody>
          <a:bodyPr/>
          <a:lstStyle/>
          <a:p>
            <a:r>
              <a:rPr lang="en-US" altLang="en-US" sz="3600">
                <a:latin typeface="Times New Roman" panose="02020603050405020304" pitchFamily="18" charset="0"/>
              </a:rPr>
              <a:t>Prior to the discovery of psychological drugs, hospitals had few options with which to treat patients</a:t>
            </a:r>
          </a:p>
          <a:p>
            <a:r>
              <a:rPr lang="en-US" altLang="en-US" sz="3600">
                <a:latin typeface="Times New Roman" panose="02020603050405020304" pitchFamily="18" charset="0"/>
              </a:rPr>
              <a:t>Most early treatment techniques are today considered archaic and sometimes cruel</a:t>
            </a:r>
          </a:p>
        </p:txBody>
      </p:sp>
      <p:pic>
        <p:nvPicPr>
          <p:cNvPr id="11268" name="Picture 4" descr="Blair-Broeker_fig">
            <a:extLst>
              <a:ext uri="{FF2B5EF4-FFF2-40B4-BE49-F238E27FC236}">
                <a16:creationId xmlns:a16="http://schemas.microsoft.com/office/drawing/2014/main" id="{F69FAC8B-4A2A-4018-A954-522448400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749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a16="http://schemas.microsoft.com/office/drawing/2014/main" id="{BBCC6792-B746-431F-9EE0-C696ACF5EF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C05318A-6B34-4CEA-8FDF-658EFA3C2F9F}"/>
              </a:ext>
            </a:extLst>
          </p:cNvPr>
          <p:cNvSpPr>
            <a:spLocks noGrp="1"/>
          </p:cNvSpPr>
          <p:nvPr>
            <p:ph type="title"/>
          </p:nvPr>
        </p:nvSpPr>
        <p:spPr/>
        <p:txBody>
          <a:bodyPr/>
          <a:lstStyle/>
          <a:p>
            <a:r>
              <a:rPr altLang="en-US"/>
              <a:t>End of Module Questions:</a:t>
            </a:r>
          </a:p>
        </p:txBody>
      </p:sp>
      <p:sp>
        <p:nvSpPr>
          <p:cNvPr id="3" name="Content Placeholder 2">
            <a:extLst>
              <a:ext uri="{FF2B5EF4-FFF2-40B4-BE49-F238E27FC236}">
                <a16:creationId xmlns:a16="http://schemas.microsoft.com/office/drawing/2014/main" id="{1E0CAEDB-D02D-4D6B-B14D-B9048EF5794F}"/>
              </a:ext>
            </a:extLst>
          </p:cNvPr>
          <p:cNvSpPr>
            <a:spLocks noGrp="1"/>
          </p:cNvSpPr>
          <p:nvPr>
            <p:ph idx="1"/>
          </p:nvPr>
        </p:nvSpPr>
        <p:spPr/>
        <p:txBody>
          <a:bodyPr vert="horz" wrap="square" lIns="91440" tIns="45720" rIns="91440" bIns="45720" numCol="1" rtlCol="0" anchor="t" anchorCtr="0" compatLnSpc="1">
            <a:prstTxWarp prst="textNoShape">
              <a:avLst/>
            </a:prstTxWarp>
            <a:noAutofit/>
          </a:bodyPr>
          <a:lstStyle/>
          <a:p>
            <a:pPr marL="0" indent="0" fontAlgn="auto">
              <a:spcAft>
                <a:spcPts val="0"/>
              </a:spcAft>
              <a:buClr>
                <a:schemeClr val="tx1">
                  <a:lumMod val="85000"/>
                  <a:lumOff val="15000"/>
                </a:schemeClr>
              </a:buClr>
              <a:buNone/>
              <a:defRPr/>
            </a:pPr>
            <a:r>
              <a:rPr lang="en-US" sz="1600" dirty="0">
                <a:solidFill>
                  <a:schemeClr val="tx1">
                    <a:lumMod val="85000"/>
                    <a:lumOff val="15000"/>
                  </a:schemeClr>
                </a:solidFill>
              </a:rPr>
              <a:t>1. Depression is one of the most common disorders in the world.   Researchers and therapists are continually trying to come up with more effective, less invasive, painless methods of helping people find relief.   Discuss the timeline of biomedical therapy when it comes to depression.  How was it dealt with, how is it dealt with and what may the future hold for this often debilitating illness?</a:t>
            </a:r>
          </a:p>
          <a:p>
            <a:pPr marL="0" indent="0" fontAlgn="auto">
              <a:spcAft>
                <a:spcPts val="0"/>
              </a:spcAft>
              <a:buClr>
                <a:schemeClr val="tx1">
                  <a:lumMod val="85000"/>
                  <a:lumOff val="15000"/>
                </a:schemeClr>
              </a:buClr>
              <a:buNone/>
              <a:defRPr/>
            </a:pPr>
            <a:r>
              <a:rPr lang="en-US" sz="1600" dirty="0">
                <a:solidFill>
                  <a:schemeClr val="tx1">
                    <a:lumMod val="85000"/>
                    <a:lumOff val="15000"/>
                  </a:schemeClr>
                </a:solidFill>
              </a:rPr>
              <a:t>2. Family members often dropped their loved ones off at mental hospitals in the past.  It seemed cruel and cold to do so.  Imagine you were living in those times.  What would be the positives and negatives of doing such a thing?  Can you imagine doing this?  Discuss.</a:t>
            </a:r>
          </a:p>
          <a:p>
            <a:pPr marL="0" indent="0" fontAlgn="auto">
              <a:spcAft>
                <a:spcPts val="0"/>
              </a:spcAft>
              <a:buClr>
                <a:schemeClr val="tx1">
                  <a:lumMod val="85000"/>
                  <a:lumOff val="15000"/>
                </a:schemeClr>
              </a:buClr>
              <a:buNone/>
              <a:defRPr/>
            </a:pPr>
            <a:r>
              <a:rPr lang="en-US" sz="1600" dirty="0">
                <a:solidFill>
                  <a:schemeClr val="tx1">
                    <a:lumMod val="85000"/>
                    <a:lumOff val="15000"/>
                  </a:schemeClr>
                </a:solidFill>
              </a:rPr>
              <a:t>3. Very few mental institutions still exist.  Is there a need for a place for those who cannot function on their own?  Should we bring them back?  Discuss.</a:t>
            </a:r>
          </a:p>
          <a:p>
            <a:pPr marL="0" indent="0" fontAlgn="auto">
              <a:spcAft>
                <a:spcPts val="0"/>
              </a:spcAft>
              <a:buClr>
                <a:schemeClr val="tx1">
                  <a:lumMod val="85000"/>
                  <a:lumOff val="15000"/>
                </a:schemeClr>
              </a:buClr>
              <a:buNone/>
              <a:defRPr/>
            </a:pPr>
            <a:r>
              <a:rPr lang="en-US" dirty="0">
                <a:solidFill>
                  <a:schemeClr val="tx1">
                    <a:lumMod val="85000"/>
                    <a:lumOff val="15000"/>
                  </a:schemeClr>
                </a:solidFill>
              </a:rPr>
              <a:t>4. Discuss your view on antidepressant use in our society.  (overuse, </a:t>
            </a:r>
            <a:r>
              <a:rPr lang="en-US">
                <a:solidFill>
                  <a:schemeClr val="tx1">
                    <a:lumMod val="85000"/>
                    <a:lumOff val="15000"/>
                  </a:schemeClr>
                </a:solidFill>
              </a:rPr>
              <a:t>necessary?, placebo,  money, etc)</a:t>
            </a:r>
            <a:endParaRPr lang="en-US" dirty="0">
              <a:solidFill>
                <a:schemeClr val="tx1">
                  <a:lumMod val="85000"/>
                  <a:lumOff val="1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B62C8976-B3CE-47F4-8E2D-0E853EF845AF}"/>
              </a:ext>
            </a:extLst>
          </p:cNvPr>
          <p:cNvSpPr>
            <a:spLocks noGrp="1" noChangeArrowheads="1"/>
          </p:cNvSpPr>
          <p:nvPr>
            <p:ph type="ctrTitle"/>
          </p:nvPr>
        </p:nvSpPr>
        <p:spPr>
          <a:xfrm>
            <a:off x="1171575" y="2090738"/>
            <a:ext cx="6800850" cy="2590800"/>
          </a:xfrm>
        </p:spPr>
        <p:txBody>
          <a:bodyPr rtlCol="0">
            <a:normAutofit/>
          </a:bodyPr>
          <a:lstStyle/>
          <a:p>
            <a:pPr fontAlgn="auto">
              <a:spcAft>
                <a:spcPts val="0"/>
              </a:spcAft>
              <a:defRPr/>
            </a:pPr>
            <a:r>
              <a:rPr altLang="en-US" sz="9600">
                <a:latin typeface="Times New Roman" panose="02020603050405020304" pitchFamily="18" charset="0"/>
              </a:rPr>
              <a:t>The End</a:t>
            </a:r>
          </a:p>
        </p:txBody>
      </p:sp>
      <p:pic>
        <p:nvPicPr>
          <p:cNvPr id="57347" name="Picture 4">
            <a:extLst>
              <a:ext uri="{FF2B5EF4-FFF2-40B4-BE49-F238E27FC236}">
                <a16:creationId xmlns:a16="http://schemas.microsoft.com/office/drawing/2014/main" id="{9091E1A0-DDC9-4F94-B5EE-B0C9528B8EF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473A182-B2FF-4E8D-B9FD-32D380F8415E}"/>
              </a:ext>
            </a:extLst>
          </p:cNvPr>
          <p:cNvSpPr>
            <a:spLocks noGrp="1"/>
          </p:cNvSpPr>
          <p:nvPr>
            <p:ph type="title"/>
          </p:nvPr>
        </p:nvSpPr>
        <p:spPr>
          <a:xfrm>
            <a:off x="457200" y="0"/>
            <a:ext cx="8229600" cy="1143000"/>
          </a:xfrm>
        </p:spPr>
        <p:txBody>
          <a:bodyPr/>
          <a:lstStyle/>
          <a:p>
            <a:r>
              <a:rPr altLang="en-US" b="1"/>
              <a:t>Teacher Information</a:t>
            </a:r>
          </a:p>
        </p:txBody>
      </p:sp>
      <p:sp>
        <p:nvSpPr>
          <p:cNvPr id="58371" name="Content Placeholder 2">
            <a:extLst>
              <a:ext uri="{FF2B5EF4-FFF2-40B4-BE49-F238E27FC236}">
                <a16:creationId xmlns:a16="http://schemas.microsoft.com/office/drawing/2014/main" id="{DD023D2D-2FB8-4CBB-8407-95CE45FC78AA}"/>
              </a:ext>
            </a:extLst>
          </p:cNvPr>
          <p:cNvSpPr>
            <a:spLocks noGrp="1"/>
          </p:cNvSpPr>
          <p:nvPr>
            <p:ph idx="1"/>
          </p:nvPr>
        </p:nvSpPr>
        <p:spPr>
          <a:xfrm>
            <a:off x="0" y="1066800"/>
            <a:ext cx="9144000" cy="6019800"/>
          </a:xfrm>
        </p:spPr>
        <p:txBody>
          <a:bodyPr/>
          <a:lstStyle/>
          <a:p>
            <a:r>
              <a:rPr lang="en-US" altLang="en-US" b="1"/>
              <a:t>Types of Files</a:t>
            </a:r>
          </a:p>
          <a:p>
            <a:pPr lvl="1"/>
            <a:r>
              <a:rPr lang="en-US" altLang="en-US"/>
              <a:t>This presentation has been saved as a “basic” Powerpoint file.  While this file format placed a few limitations on the presentation, it insured the file would be compatible with the many versions of Powerpoint teachers use.  To add functionality to the presentation, teachers may want to save the file for their specific version of Powerpoint.</a:t>
            </a:r>
          </a:p>
          <a:p>
            <a:r>
              <a:rPr lang="en-US" altLang="en-US" b="1"/>
              <a:t>Animation</a:t>
            </a:r>
          </a:p>
          <a:p>
            <a:pPr lvl="1"/>
            <a:r>
              <a:rPr lang="en-US" altLang="en-US"/>
              <a:t>Once again, to insure compatibility with all versions of Powerpoint, none of the slides are animated.  To increase student interest, it is suggested teachers animate the slides wherever possible.</a:t>
            </a:r>
          </a:p>
          <a:p>
            <a:r>
              <a:rPr lang="en-US" altLang="en-US" b="1"/>
              <a:t>Adding slides to this presentation</a:t>
            </a:r>
          </a:p>
          <a:p>
            <a:pPr lvl="1"/>
            <a:r>
              <a:rPr lang="en-US" altLang="en-US"/>
              <a:t>Teachers are encouraged to adapt this presentation to their personal teaching style.  To help keep a sense of continuity, blank slides which can be copied and pasted to a specific location in the presentation follow this “Teacher Information” section.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A021973-1B83-4D89-B631-8FEC18594B4B}"/>
              </a:ext>
            </a:extLst>
          </p:cNvPr>
          <p:cNvSpPr>
            <a:spLocks noGrp="1"/>
          </p:cNvSpPr>
          <p:nvPr>
            <p:ph type="title"/>
          </p:nvPr>
        </p:nvSpPr>
        <p:spPr>
          <a:xfrm>
            <a:off x="457200" y="0"/>
            <a:ext cx="8229600" cy="1143000"/>
          </a:xfrm>
        </p:spPr>
        <p:txBody>
          <a:bodyPr/>
          <a:lstStyle/>
          <a:p>
            <a:r>
              <a:rPr altLang="en-US" b="1"/>
              <a:t>Teacher Information</a:t>
            </a:r>
          </a:p>
        </p:txBody>
      </p:sp>
      <p:sp>
        <p:nvSpPr>
          <p:cNvPr id="53251" name="Content Placeholder 2">
            <a:extLst>
              <a:ext uri="{FF2B5EF4-FFF2-40B4-BE49-F238E27FC236}">
                <a16:creationId xmlns:a16="http://schemas.microsoft.com/office/drawing/2014/main" id="{898AE532-003D-404C-BA4D-6907F444E67F}"/>
              </a:ext>
            </a:extLst>
          </p:cNvPr>
          <p:cNvSpPr>
            <a:spLocks noGrp="1"/>
          </p:cNvSpPr>
          <p:nvPr>
            <p:ph idx="1"/>
          </p:nvPr>
        </p:nvSpPr>
        <p:spPr>
          <a:xfrm>
            <a:off x="0" y="1066800"/>
            <a:ext cx="9144000" cy="5791200"/>
          </a:xfrm>
        </p:spPr>
        <p:txBody>
          <a:bodyPr rtlCol="0">
            <a:normAutofit/>
          </a:bodyPr>
          <a:lstStyle/>
          <a:p>
            <a:pPr marL="182880" indent="-182880" fontAlgn="auto">
              <a:spcAft>
                <a:spcPts val="0"/>
              </a:spcAft>
              <a:buClr>
                <a:schemeClr val="tx1">
                  <a:lumMod val="85000"/>
                  <a:lumOff val="15000"/>
                </a:schemeClr>
              </a:buClr>
              <a:buFont typeface="Arial"/>
              <a:buChar char="•"/>
              <a:defRPr/>
            </a:pPr>
            <a:r>
              <a:rPr lang="en-US" altLang="en-US" b="1">
                <a:solidFill>
                  <a:schemeClr val="tx1">
                    <a:lumMod val="85000"/>
                    <a:lumOff val="15000"/>
                  </a:schemeClr>
                </a:solidFill>
              </a:rPr>
              <a:t>Domain Coding</a:t>
            </a:r>
          </a:p>
          <a:p>
            <a:pPr lvl="1" indent="-182880" fontAlgn="auto">
              <a:spcAft>
                <a:spcPts val="0"/>
              </a:spcAft>
              <a:buClr>
                <a:schemeClr val="tx1">
                  <a:lumMod val="85000"/>
                  <a:lumOff val="15000"/>
                </a:schemeClr>
              </a:buClr>
              <a:buFont typeface="Arial"/>
              <a:buChar char="•"/>
              <a:defRPr/>
            </a:pPr>
            <a:r>
              <a:rPr lang="en-US" altLang="en-US">
                <a:solidFill>
                  <a:schemeClr val="tx1">
                    <a:lumMod val="85000"/>
                    <a:lumOff val="15000"/>
                  </a:schemeClr>
                </a:solidFill>
              </a:rPr>
              <a:t>Just as the textbook is organized around the APA National Standards, these Powerpoints are coded to those same standards.  Included at the top of almost every slide is a small stripe, color coded to the APA National Standards.</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Scientific Inquiry Domain</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Biopsychology Domain</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Development and Learning Domain</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Social Context Domain</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Cognition Domain</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Individual Variation Domain</a:t>
            </a:r>
          </a:p>
          <a:p>
            <a:pPr marL="731520" lvl="2" indent="-182880" fontAlgn="auto">
              <a:spcAft>
                <a:spcPts val="0"/>
              </a:spcAft>
              <a:buClr>
                <a:schemeClr val="tx1">
                  <a:lumMod val="85000"/>
                  <a:lumOff val="15000"/>
                </a:schemeClr>
              </a:buClr>
              <a:buFont typeface="Arial"/>
              <a:buChar char="•"/>
              <a:defRPr/>
            </a:pPr>
            <a:r>
              <a:rPr lang="en-US" altLang="en-US" sz="2000">
                <a:solidFill>
                  <a:schemeClr val="tx1">
                    <a:lumMod val="85000"/>
                    <a:lumOff val="15000"/>
                  </a:schemeClr>
                </a:solidFill>
              </a:rPr>
              <a:t>Applications of Psychological Science Domain</a:t>
            </a:r>
          </a:p>
          <a:p>
            <a:pPr marL="182880" indent="-182880" fontAlgn="auto">
              <a:spcAft>
                <a:spcPts val="0"/>
              </a:spcAft>
              <a:buClr>
                <a:schemeClr val="tx1">
                  <a:lumMod val="85000"/>
                  <a:lumOff val="15000"/>
                </a:schemeClr>
              </a:buClr>
              <a:buFont typeface="Arial"/>
              <a:buChar char="•"/>
              <a:defRPr/>
            </a:pPr>
            <a:r>
              <a:rPr lang="en-US" altLang="en-US" b="1">
                <a:solidFill>
                  <a:schemeClr val="tx1">
                    <a:lumMod val="85000"/>
                    <a:lumOff val="15000"/>
                  </a:schemeClr>
                </a:solidFill>
              </a:rPr>
              <a:t>Key Terms and Definitions in Red</a:t>
            </a:r>
          </a:p>
          <a:p>
            <a:pPr lvl="1" indent="-182880" fontAlgn="auto">
              <a:spcAft>
                <a:spcPts val="0"/>
              </a:spcAft>
              <a:buClr>
                <a:schemeClr val="tx1">
                  <a:lumMod val="85000"/>
                  <a:lumOff val="15000"/>
                </a:schemeClr>
              </a:buClr>
              <a:buFont typeface="Arial"/>
              <a:buChar char="•"/>
              <a:defRPr/>
            </a:pPr>
            <a:r>
              <a:rPr lang="en-US" altLang="en-US">
                <a:solidFill>
                  <a:schemeClr val="tx1">
                    <a:lumMod val="85000"/>
                    <a:lumOff val="15000"/>
                  </a:schemeClr>
                </a:solidFill>
              </a:rPr>
              <a:t>To emphasize their importance, all key terms from the text and their definitions are printed in red.  To maintain consistency, the definitions on the Powerpoint slides are identical to those in the textbook.</a:t>
            </a:r>
          </a:p>
        </p:txBody>
      </p:sp>
      <p:pic>
        <p:nvPicPr>
          <p:cNvPr id="59396" name="Picture 6">
            <a:extLst>
              <a:ext uri="{FF2B5EF4-FFF2-40B4-BE49-F238E27FC236}">
                <a16:creationId xmlns:a16="http://schemas.microsoft.com/office/drawing/2014/main" id="{28B8E177-0464-4A27-9AC6-9957D81455E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971800"/>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a:extLst>
              <a:ext uri="{FF2B5EF4-FFF2-40B4-BE49-F238E27FC236}">
                <a16:creationId xmlns:a16="http://schemas.microsoft.com/office/drawing/2014/main" id="{F2A5B674-E62A-4E74-B192-E2883B1A4C2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17925"/>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398" name="Picture 4">
            <a:extLst>
              <a:ext uri="{FF2B5EF4-FFF2-40B4-BE49-F238E27FC236}">
                <a16:creationId xmlns:a16="http://schemas.microsoft.com/office/drawing/2014/main" id="{E58AAE68-C657-4053-B508-7D1514D71D4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38600"/>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399" name="Picture 4">
            <a:extLst>
              <a:ext uri="{FF2B5EF4-FFF2-40B4-BE49-F238E27FC236}">
                <a16:creationId xmlns:a16="http://schemas.microsoft.com/office/drawing/2014/main" id="{D2D03A46-8F40-4FE8-8430-3E1CD821EAB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03725"/>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400" name="Picture 4">
            <a:extLst>
              <a:ext uri="{FF2B5EF4-FFF2-40B4-BE49-F238E27FC236}">
                <a16:creationId xmlns:a16="http://schemas.microsoft.com/office/drawing/2014/main" id="{962EE8C6-6A58-4C57-8342-A62859352E0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784725"/>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401" name="Picture 4">
            <a:extLst>
              <a:ext uri="{FF2B5EF4-FFF2-40B4-BE49-F238E27FC236}">
                <a16:creationId xmlns:a16="http://schemas.microsoft.com/office/drawing/2014/main" id="{C4FEE008-54CD-4B50-B9E9-E2D0909D66E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5165725"/>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402" name="Picture 5">
            <a:extLst>
              <a:ext uri="{FF2B5EF4-FFF2-40B4-BE49-F238E27FC236}">
                <a16:creationId xmlns:a16="http://schemas.microsoft.com/office/drawing/2014/main" id="{96342835-9016-4025-A5EF-048E19C3E7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336925"/>
            <a:ext cx="2286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0718FDF-55A1-431D-A7BE-55E4B71FF353}"/>
              </a:ext>
            </a:extLst>
          </p:cNvPr>
          <p:cNvSpPr>
            <a:spLocks noGrp="1"/>
          </p:cNvSpPr>
          <p:nvPr>
            <p:ph type="title"/>
          </p:nvPr>
        </p:nvSpPr>
        <p:spPr>
          <a:xfrm>
            <a:off x="457200" y="0"/>
            <a:ext cx="8229600" cy="1143000"/>
          </a:xfrm>
        </p:spPr>
        <p:txBody>
          <a:bodyPr/>
          <a:lstStyle/>
          <a:p>
            <a:r>
              <a:rPr altLang="en-US" b="1"/>
              <a:t>Teacher Information</a:t>
            </a:r>
          </a:p>
        </p:txBody>
      </p:sp>
      <p:sp>
        <p:nvSpPr>
          <p:cNvPr id="60419" name="Content Placeholder 2">
            <a:extLst>
              <a:ext uri="{FF2B5EF4-FFF2-40B4-BE49-F238E27FC236}">
                <a16:creationId xmlns:a16="http://schemas.microsoft.com/office/drawing/2014/main" id="{EE31A572-1B28-4E8F-9FDE-C0DBE36D1BA2}"/>
              </a:ext>
            </a:extLst>
          </p:cNvPr>
          <p:cNvSpPr>
            <a:spLocks noGrp="1"/>
          </p:cNvSpPr>
          <p:nvPr>
            <p:ph idx="1"/>
          </p:nvPr>
        </p:nvSpPr>
        <p:spPr>
          <a:xfrm>
            <a:off x="0" y="838200"/>
            <a:ext cx="9144000" cy="6019800"/>
          </a:xfrm>
        </p:spPr>
        <p:txBody>
          <a:bodyPr/>
          <a:lstStyle/>
          <a:p>
            <a:r>
              <a:rPr lang="en-US" altLang="en-US" b="1"/>
              <a:t>Hyperlink Slides </a:t>
            </a:r>
            <a:r>
              <a:rPr lang="en-US" altLang="en-US"/>
              <a:t>- </a:t>
            </a:r>
            <a:r>
              <a:rPr lang="en-US" altLang="en-US" sz="2000"/>
              <a:t>Immediately after the unit title slide, a page (usually slide #4 or #5) can be found listing all of the module’s subsections.  While in slide show mode, clicking on any of these hyperlinks will take the user directly to the beginning of that subsection.  This allows teachers quick access to each subsection. 	</a:t>
            </a:r>
          </a:p>
          <a:p>
            <a:r>
              <a:rPr lang="en-US" altLang="en-US" b="1"/>
              <a:t>Continuity slides - </a:t>
            </a:r>
            <a:r>
              <a:rPr lang="en-US" altLang="en-US" sz="2000"/>
              <a:t>Throughout this presentations there are slides, usually of graphics or tables, that build on one another.  These are included for three purposes.  </a:t>
            </a:r>
          </a:p>
          <a:p>
            <a:pPr lvl="2"/>
            <a:r>
              <a:rPr lang="en-US" altLang="en-US" sz="1600"/>
              <a:t>By presenting information in small chunks, students will find it easier to process and remember the concepts.  </a:t>
            </a:r>
          </a:p>
          <a:p>
            <a:pPr lvl="2"/>
            <a:r>
              <a:rPr lang="en-US" altLang="en-US" sz="1600"/>
              <a:t>By continually changing slides, students will stay interested in the presentation.</a:t>
            </a:r>
          </a:p>
          <a:p>
            <a:pPr lvl="2"/>
            <a:r>
              <a:rPr lang="en-US" altLang="en-US" sz="1600"/>
              <a:t>To facilitate class discussion and critical thinking.  Students should be encouraged to think about “what might come next” in the series of slides.  </a:t>
            </a:r>
          </a:p>
          <a:p>
            <a:r>
              <a:rPr lang="en-US" altLang="en-US" sz="2000"/>
              <a:t>Please feel free to contact me at </a:t>
            </a:r>
            <a:r>
              <a:rPr lang="en-US" altLang="en-US" sz="2000">
                <a:hlinkClick r:id="rId2"/>
              </a:rPr>
              <a:t>korek@germantown.k12.wi.us</a:t>
            </a:r>
            <a:r>
              <a:rPr lang="en-US" altLang="en-US" sz="2000"/>
              <a:t> with any questions, concerns, suggestions, etc. regarding these presentations. </a:t>
            </a:r>
          </a:p>
          <a:p>
            <a:pPr lvl="1">
              <a:buFontTx/>
              <a:buNone/>
            </a:pPr>
            <a:r>
              <a:rPr lang="en-US" altLang="en-US"/>
              <a:t>Kent Korek</a:t>
            </a:r>
          </a:p>
          <a:p>
            <a:pPr lvl="1">
              <a:buFontTx/>
              <a:buNone/>
            </a:pPr>
            <a:r>
              <a:rPr lang="en-US" altLang="en-US"/>
              <a:t>Germantown High School</a:t>
            </a:r>
          </a:p>
          <a:p>
            <a:pPr lvl="1">
              <a:buFontTx/>
              <a:buNone/>
            </a:pPr>
            <a:r>
              <a:rPr lang="en-US" altLang="en-US"/>
              <a:t>Germantown, WI 53022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738E71B-1A29-4617-95B2-EE3DD61A37D2}"/>
              </a:ext>
            </a:extLst>
          </p:cNvPr>
          <p:cNvSpPr>
            <a:spLocks noGrp="1" noChangeArrowheads="1"/>
          </p:cNvSpPr>
          <p:nvPr>
            <p:ph type="title"/>
          </p:nvPr>
        </p:nvSpPr>
        <p:spPr/>
        <p:txBody>
          <a:bodyPr/>
          <a:lstStyle/>
          <a:p>
            <a:r>
              <a:rPr altLang="en-US">
                <a:latin typeface="Times New Roman" panose="02020603050405020304" pitchFamily="18" charset="0"/>
              </a:rPr>
              <a:t>Name of Concept</a:t>
            </a:r>
          </a:p>
        </p:txBody>
      </p:sp>
      <p:sp>
        <p:nvSpPr>
          <p:cNvPr id="61443" name="Rectangle 3">
            <a:extLst>
              <a:ext uri="{FF2B5EF4-FFF2-40B4-BE49-F238E27FC236}">
                <a16:creationId xmlns:a16="http://schemas.microsoft.com/office/drawing/2014/main" id="{F0E6E4E0-F4F4-4568-9D47-F49079FFE01F}"/>
              </a:ext>
            </a:extLst>
          </p:cNvPr>
          <p:cNvSpPr>
            <a:spLocks noGrp="1" noChangeArrowheads="1"/>
          </p:cNvSpPr>
          <p:nvPr>
            <p:ph idx="1"/>
          </p:nvPr>
        </p:nvSpPr>
        <p:spPr>
          <a:xfrm>
            <a:off x="457200" y="1600200"/>
            <a:ext cx="8001000" cy="4525963"/>
          </a:xfrm>
        </p:spPr>
        <p:txBody>
          <a:bodyPr/>
          <a:lstStyle/>
          <a:p>
            <a:r>
              <a:rPr lang="en-US" altLang="en-US" sz="3600">
                <a:latin typeface="Times New Roman" panose="02020603050405020304" pitchFamily="18" charset="0"/>
              </a:rPr>
              <a:t>Use this slide to add a concept to the presentation</a:t>
            </a:r>
          </a:p>
        </p:txBody>
      </p:sp>
      <p:pic>
        <p:nvPicPr>
          <p:cNvPr id="61444" name="Picture 4">
            <a:extLst>
              <a:ext uri="{FF2B5EF4-FFF2-40B4-BE49-F238E27FC236}">
                <a16:creationId xmlns:a16="http://schemas.microsoft.com/office/drawing/2014/main" id="{8F4F3D9D-ED68-4D79-81F5-A57FF9C733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EAC2740-0CD6-4583-89F3-51097D86C19B}"/>
              </a:ext>
            </a:extLst>
          </p:cNvPr>
          <p:cNvSpPr>
            <a:spLocks noGrp="1" noChangeArrowheads="1"/>
          </p:cNvSpPr>
          <p:nvPr>
            <p:ph type="title"/>
          </p:nvPr>
        </p:nvSpPr>
        <p:spPr/>
        <p:txBody>
          <a:bodyPr/>
          <a:lstStyle/>
          <a:p>
            <a:r>
              <a:rPr altLang="en-US">
                <a:latin typeface="Times New Roman" panose="02020603050405020304" pitchFamily="18" charset="0"/>
              </a:rPr>
              <a:t>Name of Concept</a:t>
            </a:r>
          </a:p>
        </p:txBody>
      </p:sp>
      <p:sp>
        <p:nvSpPr>
          <p:cNvPr id="62467" name="Rectangle 3">
            <a:extLst>
              <a:ext uri="{FF2B5EF4-FFF2-40B4-BE49-F238E27FC236}">
                <a16:creationId xmlns:a16="http://schemas.microsoft.com/office/drawing/2014/main" id="{59FA6777-2D3A-486A-A380-7260565C4375}"/>
              </a:ext>
            </a:extLst>
          </p:cNvPr>
          <p:cNvSpPr>
            <a:spLocks noGrp="1" noChangeArrowheads="1"/>
          </p:cNvSpPr>
          <p:nvPr>
            <p:ph idx="1"/>
          </p:nvPr>
        </p:nvSpPr>
        <p:spPr/>
        <p:txBody>
          <a:bodyPr/>
          <a:lstStyle/>
          <a:p>
            <a:endParaRPr lang="en-US" altLang="en-US"/>
          </a:p>
        </p:txBody>
      </p:sp>
      <p:sp>
        <p:nvSpPr>
          <p:cNvPr id="62468" name="Text Box 4">
            <a:extLst>
              <a:ext uri="{FF2B5EF4-FFF2-40B4-BE49-F238E27FC236}">
                <a16:creationId xmlns:a16="http://schemas.microsoft.com/office/drawing/2014/main" id="{2EE9ED7D-E6AC-4C7B-BB41-3EBD8D3AA52F}"/>
              </a:ext>
            </a:extLst>
          </p:cNvPr>
          <p:cNvSpPr txBox="1">
            <a:spLocks noChangeArrowheads="1"/>
          </p:cNvSpPr>
          <p:nvPr/>
        </p:nvSpPr>
        <p:spPr bwMode="auto">
          <a:xfrm>
            <a:off x="304800" y="621665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n-US">
                <a:latin typeface="Arial" panose="020B0604020202020204" pitchFamily="34" charset="0"/>
              </a:rPr>
              <a:t>Use this slide to add a table, chart, clip art, picture, diagram, or video clip.  Delete this box when finished</a:t>
            </a:r>
          </a:p>
        </p:txBody>
      </p:sp>
      <p:pic>
        <p:nvPicPr>
          <p:cNvPr id="62469" name="Picture 4">
            <a:extLst>
              <a:ext uri="{FF2B5EF4-FFF2-40B4-BE49-F238E27FC236}">
                <a16:creationId xmlns:a16="http://schemas.microsoft.com/office/drawing/2014/main" id="{5BFD018A-7BB5-48C8-B0CD-72B6C9607D6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E379C1C-0806-4E67-AC33-C041DB2E8DFB}"/>
              </a:ext>
            </a:extLst>
          </p:cNvPr>
          <p:cNvSpPr>
            <a:spLocks noGrp="1" noChangeArrowheads="1"/>
          </p:cNvSpPr>
          <p:nvPr>
            <p:ph type="title"/>
          </p:nvPr>
        </p:nvSpPr>
        <p:spPr/>
        <p:txBody>
          <a:bodyPr/>
          <a:lstStyle/>
          <a:p>
            <a:r>
              <a:rPr altLang="en-US">
                <a:latin typeface="Times New Roman" panose="02020603050405020304" pitchFamily="18" charset="0"/>
              </a:rPr>
              <a:t>Post-Drug Therapy  </a:t>
            </a:r>
          </a:p>
        </p:txBody>
      </p:sp>
      <p:sp>
        <p:nvSpPr>
          <p:cNvPr id="12291" name="Rectangle 3">
            <a:extLst>
              <a:ext uri="{FF2B5EF4-FFF2-40B4-BE49-F238E27FC236}">
                <a16:creationId xmlns:a16="http://schemas.microsoft.com/office/drawing/2014/main" id="{D56EB3C7-A56A-46A3-97E3-63777286CEC3}"/>
              </a:ext>
            </a:extLst>
          </p:cNvPr>
          <p:cNvSpPr>
            <a:spLocks noGrp="1" noChangeArrowheads="1"/>
          </p:cNvSpPr>
          <p:nvPr>
            <p:ph idx="1"/>
          </p:nvPr>
        </p:nvSpPr>
        <p:spPr>
          <a:xfrm>
            <a:off x="457200" y="2219325"/>
            <a:ext cx="8001000" cy="3906838"/>
          </a:xfrm>
        </p:spPr>
        <p:txBody>
          <a:bodyPr/>
          <a:lstStyle/>
          <a:p>
            <a:r>
              <a:rPr lang="en-US" altLang="en-US" sz="3600">
                <a:latin typeface="Times New Roman" panose="02020603050405020304" pitchFamily="18" charset="0"/>
              </a:rPr>
              <a:t>With the discovery of effective drug treatments, patients were able to leave the institutions (deinstitutionalization).</a:t>
            </a:r>
          </a:p>
        </p:txBody>
      </p:sp>
      <p:pic>
        <p:nvPicPr>
          <p:cNvPr id="12292" name="Picture 4">
            <a:extLst>
              <a:ext uri="{FF2B5EF4-FFF2-40B4-BE49-F238E27FC236}">
                <a16:creationId xmlns:a16="http://schemas.microsoft.com/office/drawing/2014/main" id="{EADCD3E4-E253-4658-B75B-63E123C2CFA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C3BE8EE-6368-4D98-AE74-53F0F5FA7EE5}"/>
              </a:ext>
            </a:extLst>
          </p:cNvPr>
          <p:cNvSpPr>
            <a:spLocks noGrp="1" noChangeArrowheads="1"/>
          </p:cNvSpPr>
          <p:nvPr>
            <p:ph type="title"/>
          </p:nvPr>
        </p:nvSpPr>
        <p:spPr>
          <a:xfrm>
            <a:off x="1176338" y="457200"/>
            <a:ext cx="6799262" cy="1762125"/>
          </a:xfrm>
        </p:spPr>
        <p:txBody>
          <a:bodyPr/>
          <a:lstStyle/>
          <a:p>
            <a:r>
              <a:rPr altLang="en-US">
                <a:latin typeface="Times New Roman" panose="02020603050405020304" pitchFamily="18" charset="0"/>
              </a:rPr>
              <a:t>Deinstitutionalization</a:t>
            </a:r>
          </a:p>
        </p:txBody>
      </p:sp>
      <p:sp>
        <p:nvSpPr>
          <p:cNvPr id="13315" name="Rectangle 3">
            <a:extLst>
              <a:ext uri="{FF2B5EF4-FFF2-40B4-BE49-F238E27FC236}">
                <a16:creationId xmlns:a16="http://schemas.microsoft.com/office/drawing/2014/main" id="{0F95EE97-65FA-4BC1-A60B-8C03E81EEA25}"/>
              </a:ext>
            </a:extLst>
          </p:cNvPr>
          <p:cNvSpPr>
            <a:spLocks noGrp="1" noChangeArrowheads="1"/>
          </p:cNvSpPr>
          <p:nvPr>
            <p:ph idx="1"/>
          </p:nvPr>
        </p:nvSpPr>
        <p:spPr>
          <a:xfrm>
            <a:off x="228600" y="1828800"/>
            <a:ext cx="8686800" cy="4297363"/>
          </a:xfrm>
        </p:spPr>
        <p:txBody>
          <a:bodyPr/>
          <a:lstStyle/>
          <a:p>
            <a:pPr>
              <a:lnSpc>
                <a:spcPct val="90000"/>
              </a:lnSpc>
            </a:pPr>
            <a:r>
              <a:rPr lang="en-US" altLang="en-US" sz="3600" b="1">
                <a:solidFill>
                  <a:srgbClr val="FF0000"/>
                </a:solidFill>
                <a:latin typeface="Times New Roman" panose="02020603050405020304" pitchFamily="18" charset="0"/>
              </a:rPr>
              <a:t>The release of patients from mental hospitals into the community.</a:t>
            </a:r>
          </a:p>
          <a:p>
            <a:pPr>
              <a:lnSpc>
                <a:spcPct val="90000"/>
              </a:lnSpc>
            </a:pPr>
            <a:r>
              <a:rPr lang="en-US" altLang="en-US" sz="3600">
                <a:latin typeface="Times New Roman" panose="02020603050405020304" pitchFamily="18" charset="0"/>
              </a:rPr>
              <a:t>The development of drug therapies led to an 80% decline in the number of hospitalized mental patients from 1950 to 2000.</a:t>
            </a:r>
          </a:p>
          <a:p>
            <a:pPr>
              <a:lnSpc>
                <a:spcPct val="90000"/>
              </a:lnSpc>
            </a:pPr>
            <a:r>
              <a:rPr lang="en-US" altLang="en-US" sz="3600">
                <a:latin typeface="Times New Roman" panose="02020603050405020304" pitchFamily="18" charset="0"/>
              </a:rPr>
              <a:t>Many of the former                            patients became part of                              the homeless population.</a:t>
            </a:r>
          </a:p>
        </p:txBody>
      </p:sp>
      <p:pic>
        <p:nvPicPr>
          <p:cNvPr id="13316" name="Picture 4">
            <a:extLst>
              <a:ext uri="{FF2B5EF4-FFF2-40B4-BE49-F238E27FC236}">
                <a16:creationId xmlns:a16="http://schemas.microsoft.com/office/drawing/2014/main" id="{7EDF5B54-FBB9-4FDB-9737-4C1F5F0F607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17" name="Picture 4">
            <a:extLst>
              <a:ext uri="{FF2B5EF4-FFF2-40B4-BE49-F238E27FC236}">
                <a16:creationId xmlns:a16="http://schemas.microsoft.com/office/drawing/2014/main" id="{70810AB9-E3F8-4D50-B603-9B3DE63EA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21213"/>
            <a:ext cx="3048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02FABE-E6F9-4564-9A4B-3E41509F7204}"/>
              </a:ext>
            </a:extLst>
          </p:cNvPr>
          <p:cNvSpPr>
            <a:spLocks noGrp="1" noChangeArrowheads="1"/>
          </p:cNvSpPr>
          <p:nvPr>
            <p:ph type="title"/>
          </p:nvPr>
        </p:nvSpPr>
        <p:spPr/>
        <p:txBody>
          <a:bodyPr/>
          <a:lstStyle/>
          <a:p>
            <a:r>
              <a:rPr altLang="en-US">
                <a:latin typeface="Times New Roman" panose="02020603050405020304" pitchFamily="18" charset="0"/>
              </a:rPr>
              <a:t>Deinstitutionalization</a:t>
            </a:r>
          </a:p>
        </p:txBody>
      </p:sp>
      <p:pic>
        <p:nvPicPr>
          <p:cNvPr id="14339" name="Picture 5" descr="Blair-Broeker_fig">
            <a:extLst>
              <a:ext uri="{FF2B5EF4-FFF2-40B4-BE49-F238E27FC236}">
                <a16:creationId xmlns:a16="http://schemas.microsoft.com/office/drawing/2014/main" id="{0FC21C87-C477-404F-B2CD-46EC036B7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7513"/>
            <a:ext cx="91440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C5879128-74CD-4C20-BB44-1D5BCF72169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7BE4E29-CBBE-40DA-B14F-D86C56394600}"/>
              </a:ext>
            </a:extLst>
          </p:cNvPr>
          <p:cNvSpPr>
            <a:spLocks noGrp="1" noChangeArrowheads="1"/>
          </p:cNvSpPr>
          <p:nvPr>
            <p:ph type="title"/>
          </p:nvPr>
        </p:nvSpPr>
        <p:spPr/>
        <p:txBody>
          <a:bodyPr rtlCol="0">
            <a:normAutofit fontScale="90000"/>
          </a:bodyPr>
          <a:lstStyle/>
          <a:p>
            <a:pPr fontAlgn="auto">
              <a:spcAft>
                <a:spcPts val="0"/>
              </a:spcAft>
              <a:defRPr/>
            </a:pPr>
            <a:r>
              <a:rPr altLang="en-US">
                <a:solidFill>
                  <a:schemeClr val="tx1">
                    <a:lumMod val="85000"/>
                    <a:lumOff val="15000"/>
                  </a:schemeClr>
                </a:solidFill>
                <a:latin typeface="Times New Roman" panose="02020603050405020304" pitchFamily="18" charset="0"/>
              </a:rPr>
              <a:t>Drug Therapy </a:t>
            </a:r>
            <a:br>
              <a:rPr altLang="en-US">
                <a:solidFill>
                  <a:schemeClr val="tx1">
                    <a:lumMod val="85000"/>
                    <a:lumOff val="15000"/>
                  </a:schemeClr>
                </a:solidFill>
                <a:latin typeface="Times New Roman" panose="02020603050405020304" pitchFamily="18" charset="0"/>
              </a:rPr>
            </a:br>
            <a:r>
              <a:rPr altLang="en-US" sz="3200">
                <a:solidFill>
                  <a:schemeClr val="tx1">
                    <a:lumMod val="85000"/>
                    <a:lumOff val="15000"/>
                  </a:schemeClr>
                </a:solidFill>
                <a:latin typeface="Times New Roman" panose="02020603050405020304" pitchFamily="18" charset="0"/>
              </a:rPr>
              <a:t>three main categories that enabled deinstitutionalization </a:t>
            </a:r>
          </a:p>
        </p:txBody>
      </p:sp>
      <p:pic>
        <p:nvPicPr>
          <p:cNvPr id="15363" name="Picture 5" descr="Blair-Broeker_fig">
            <a:extLst>
              <a:ext uri="{FF2B5EF4-FFF2-40B4-BE49-F238E27FC236}">
                <a16:creationId xmlns:a16="http://schemas.microsoft.com/office/drawing/2014/main" id="{788930E3-A79C-476D-AA61-DB456FA08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450"/>
            <a:ext cx="9144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03556B78-2CD9-4033-B804-2EF4C4E003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Blog_x0020_Category xmlns="3c924a6b-2f35-4917-a7f8-b3e917a78ebf">46</Blog_x0020_Category>
  </documentManagement>
</p:properties>
</file>

<file path=customXml/itemProps1.xml><?xml version="1.0" encoding="utf-8"?>
<ds:datastoreItem xmlns:ds="http://schemas.openxmlformats.org/officeDocument/2006/customXml" ds:itemID="{4FA75E68-E29E-46CF-BA51-2242AE01B0D2}"/>
</file>

<file path=customXml/itemProps2.xml><?xml version="1.0" encoding="utf-8"?>
<ds:datastoreItem xmlns:ds="http://schemas.openxmlformats.org/officeDocument/2006/customXml" ds:itemID="{CB22A68C-FA8A-44FE-AFF2-837A9B21BC95}"/>
</file>

<file path=customXml/itemProps3.xml><?xml version="1.0" encoding="utf-8"?>
<ds:datastoreItem xmlns:ds="http://schemas.openxmlformats.org/officeDocument/2006/customXml" ds:itemID="{1FDA903D-F6C8-493D-AED8-AEF181197ED8}"/>
</file>

<file path=docProps/app.xml><?xml version="1.0" encoding="utf-8"?>
<Properties xmlns="http://schemas.openxmlformats.org/officeDocument/2006/extended-properties" xmlns:vt="http://schemas.openxmlformats.org/officeDocument/2006/docPropsVTypes">
  <Template>TM03457510[[fn=Savon]]</Template>
  <TotalTime>7669</TotalTime>
  <Words>1745</Words>
  <Application>Microsoft Office PowerPoint</Application>
  <PresentationFormat>On-screen Show (4:3)</PresentationFormat>
  <Paragraphs>165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Savon</vt:lpstr>
      <vt:lpstr>Treatment of Psychological Disorders</vt:lpstr>
      <vt:lpstr>Biomedical Therapies</vt:lpstr>
      <vt:lpstr>Biomedical Therapies</vt:lpstr>
      <vt:lpstr>Drug Therapies What do you remember from Psychology 110 and how people with mental illness were treated? Early Treatment of Mental Disorders (5 min) Deinstitutionalization Effects (6 min)  Movie “One Flew Over the Cuckoo’s Nest”</vt:lpstr>
      <vt:lpstr>Pre-Drug Therapy</vt:lpstr>
      <vt:lpstr>Post-Drug Therapy  </vt:lpstr>
      <vt:lpstr>Deinstitutionalization</vt:lpstr>
      <vt:lpstr>Deinstitutionalization</vt:lpstr>
      <vt:lpstr>Drug Therapy  three main categories that enabled deinstitutionalization </vt:lpstr>
      <vt:lpstr>Drug Therapies: like all drugs,they provide both main effects (the desired effects of taking the drug) and side effects (the unintended consequences of taking drugs), some of which are undesirable. </vt:lpstr>
      <vt:lpstr>Antipsychotic Drugs</vt:lpstr>
      <vt:lpstr>Thorazine</vt:lpstr>
      <vt:lpstr>Clozaril</vt:lpstr>
      <vt:lpstr>Drug Therapies: Antianxiety Drugs</vt:lpstr>
      <vt:lpstr>Antianxiety Drugs</vt:lpstr>
      <vt:lpstr>Antianxiety Drugs cont’d</vt:lpstr>
      <vt:lpstr>Drug Therapies: Antidepressant Drugs</vt:lpstr>
      <vt:lpstr>Antidepressant Drugs</vt:lpstr>
      <vt:lpstr>Selective Serotonin Reuptake Inhibitors</vt:lpstr>
      <vt:lpstr>Prozac and the Brain</vt:lpstr>
      <vt:lpstr>Prozac and the Brain</vt:lpstr>
      <vt:lpstr>Prozac and the Brain</vt:lpstr>
      <vt:lpstr>Antidepressant Drugs</vt:lpstr>
      <vt:lpstr>One recent study combined the effects of almost two dozen carefully conducted studies on depression.</vt:lpstr>
      <vt:lpstr>How Do Antidepressants Work?</vt:lpstr>
      <vt:lpstr>PowerPoint Presentation</vt:lpstr>
      <vt:lpstr>PowerPoint Presentation</vt:lpstr>
      <vt:lpstr>PowerPoint Presentation</vt:lpstr>
      <vt:lpstr>Mood stabilizing Medications</vt:lpstr>
      <vt:lpstr>A different view.....</vt:lpstr>
      <vt:lpstr>Electroconvulsive Therapy</vt:lpstr>
      <vt:lpstr>Insulin Therapy</vt:lpstr>
      <vt:lpstr>Electroconvulsive Therapy (ECT)</vt:lpstr>
      <vt:lpstr>ECT Facts</vt:lpstr>
      <vt:lpstr>Past vs. Present.....</vt:lpstr>
      <vt:lpstr>Electroconvulsive Therapy</vt:lpstr>
      <vt:lpstr>ECT</vt:lpstr>
      <vt:lpstr>Repetitive Transcranial Magnetic Stimulation</vt:lpstr>
      <vt:lpstr>Deep Stimulation</vt:lpstr>
      <vt:lpstr>PowerPoint Presentation</vt:lpstr>
      <vt:lpstr>Electrical device which stimulates the vagus nerve.</vt:lpstr>
      <vt:lpstr>Psychosurgery</vt:lpstr>
      <vt:lpstr>Lobotomy</vt:lpstr>
      <vt:lpstr>Lobotomy</vt:lpstr>
      <vt:lpstr>PowerPoint Presentation</vt:lpstr>
      <vt:lpstr>Back to the stone age:</vt:lpstr>
      <vt:lpstr>Other Treatments </vt:lpstr>
      <vt:lpstr>PowerPoint Presentation</vt:lpstr>
      <vt:lpstr>PowerPoint Presentation</vt:lpstr>
      <vt:lpstr>End of Module Questions:</vt:lpstr>
      <vt:lpstr>The End</vt:lpstr>
      <vt:lpstr>Teacher Information</vt:lpstr>
      <vt:lpstr>Teacher Information</vt:lpstr>
      <vt:lpstr>Teacher Information</vt:lpstr>
      <vt:lpstr>Name of Concept</vt:lpstr>
      <vt:lpstr>Name of Concept</vt:lpstr>
    </vt:vector>
  </TitlesOfParts>
  <Company>Germantown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Biomedical Therapy</dc:title>
  <dc:creator>Home</dc:creator>
  <cp:lastModifiedBy>Blake, Sandra     (ASD-W)</cp:lastModifiedBy>
  <cp:revision>244</cp:revision>
  <cp:lastPrinted>2019-02-21T18:50:07Z</cp:lastPrinted>
  <dcterms:created xsi:type="dcterms:W3CDTF">2003-03-11T02:17:26Z</dcterms:created>
  <dcterms:modified xsi:type="dcterms:W3CDTF">2019-10-01T13:16:44Z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